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342" r:id="rId5"/>
    <p:sldId id="348" r:id="rId6"/>
    <p:sldId id="371" r:id="rId7"/>
    <p:sldId id="370" r:id="rId8"/>
    <p:sldId id="354" r:id="rId9"/>
    <p:sldId id="359" r:id="rId10"/>
    <p:sldId id="356" r:id="rId11"/>
    <p:sldId id="357" r:id="rId12"/>
    <p:sldId id="358" r:id="rId13"/>
    <p:sldId id="372" r:id="rId14"/>
    <p:sldId id="361" r:id="rId15"/>
    <p:sldId id="362" r:id="rId16"/>
    <p:sldId id="363" r:id="rId17"/>
    <p:sldId id="374" r:id="rId18"/>
    <p:sldId id="375" r:id="rId19"/>
    <p:sldId id="373" r:id="rId20"/>
    <p:sldId id="378" r:id="rId21"/>
    <p:sldId id="392" r:id="rId22"/>
    <p:sldId id="381" r:id="rId23"/>
    <p:sldId id="388" r:id="rId24"/>
    <p:sldId id="380" r:id="rId25"/>
    <p:sldId id="382" r:id="rId26"/>
    <p:sldId id="385" r:id="rId27"/>
    <p:sldId id="383" r:id="rId28"/>
    <p:sldId id="390" r:id="rId29"/>
    <p:sldId id="386" r:id="rId30"/>
    <p:sldId id="387" r:id="rId31"/>
    <p:sldId id="384" r:id="rId32"/>
    <p:sldId id="391" r:id="rId33"/>
    <p:sldId id="365" r:id="rId34"/>
    <p:sldId id="366" r:id="rId35"/>
    <p:sldId id="367" r:id="rId36"/>
    <p:sldId id="368" r:id="rId37"/>
    <p:sldId id="35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D1F3"/>
    <a:srgbClr val="8F9ED5"/>
    <a:srgbClr val="4A81CA"/>
    <a:srgbClr val="BED2EC"/>
    <a:srgbClr val="4F0D6F"/>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5646"/>
  </p:normalViewPr>
  <p:slideViewPr>
    <p:cSldViewPr snapToGrid="0" snapToObjects="1" showGuides="1">
      <p:cViewPr varScale="1">
        <p:scale>
          <a:sx n="79" d="100"/>
          <a:sy n="79" d="100"/>
        </p:scale>
        <p:origin x="64" y="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4/21/2023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0" y="4365266"/>
            <a:ext cx="12192000" cy="2492734"/>
          </a:xfrm>
        </p:spPr>
        <p:txBody>
          <a:bodyPr/>
          <a:lstStyle/>
          <a:p>
            <a:r>
              <a:rPr lang="en-US" sz="2400" dirty="0">
                <a:latin typeface="Times New Roman" panose="02020603050405020304" pitchFamily="18" charset="0"/>
                <a:cs typeface="Times New Roman" panose="02020603050405020304" pitchFamily="18" charset="0"/>
              </a:rPr>
              <a:t>ARSHIYA ZAKIR HUSSAIN</a:t>
            </a:r>
          </a:p>
          <a:p>
            <a:r>
              <a:rPr lang="en-US" sz="2400" dirty="0">
                <a:latin typeface="Times New Roman" panose="02020603050405020304" pitchFamily="18" charset="0"/>
                <a:cs typeface="Times New Roman" panose="02020603050405020304" pitchFamily="18" charset="0"/>
              </a:rPr>
              <a:t>REG NO: 209302196</a:t>
            </a:r>
          </a:p>
          <a:p>
            <a:r>
              <a:rPr lang="en-US" sz="2400" dirty="0">
                <a:latin typeface="Times New Roman" panose="02020603050405020304" pitchFamily="18" charset="0"/>
                <a:cs typeface="Times New Roman" panose="02020603050405020304" pitchFamily="18" charset="0"/>
              </a:rPr>
              <a:t>B-TECH IT 6C</a:t>
            </a:r>
          </a:p>
          <a:p>
            <a:endParaRPr lang="en-US" sz="2400" dirty="0">
              <a:latin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Under the Guidance of </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Mr. Venkatesh Gauri Shankar</a:t>
            </a:r>
            <a:endParaRPr lang="en-US" sz="2400" dirty="0"/>
          </a:p>
        </p:txBody>
      </p:sp>
      <p:sp>
        <p:nvSpPr>
          <p:cNvPr id="6" name="TextBox 5">
            <a:extLst>
              <a:ext uri="{FF2B5EF4-FFF2-40B4-BE49-F238E27FC236}">
                <a16:creationId xmlns:a16="http://schemas.microsoft.com/office/drawing/2014/main" id="{B34430F7-E91F-5DAC-6033-B00C292CD808}"/>
              </a:ext>
            </a:extLst>
          </p:cNvPr>
          <p:cNvSpPr txBox="1"/>
          <p:nvPr/>
        </p:nvSpPr>
        <p:spPr>
          <a:xfrm>
            <a:off x="2060170" y="874455"/>
            <a:ext cx="8071659" cy="2554545"/>
          </a:xfrm>
          <a:prstGeom prst="rect">
            <a:avLst/>
          </a:prstGeom>
          <a:noFill/>
        </p:spPr>
        <p:txBody>
          <a:bodyPr wrap="square" rtlCol="0">
            <a:spAutoFit/>
          </a:bodyPr>
          <a:lstStyle/>
          <a:p>
            <a:pPr algn="ctr"/>
            <a:r>
              <a:rPr lang="en-US" sz="4000" dirty="0">
                <a:solidFill>
                  <a:schemeClr val="bg1"/>
                </a:solidFill>
                <a:latin typeface="Times New Roman" panose="02020603050405020304" pitchFamily="18" charset="0"/>
                <a:cs typeface="Times New Roman" panose="02020603050405020304" pitchFamily="18" charset="0"/>
              </a:rPr>
              <a:t>EVOLUTIONARY COMPUTING AND QUANTUM OPTIMISATION INITIATED MRI IMAGE BASED ALZHEIMER’S DETECTION</a:t>
            </a:r>
            <a:endParaRPr lang="en-IN" sz="4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874E5F-80A1-3C9E-5EBD-F0DEC3E285AF}"/>
              </a:ext>
            </a:extLst>
          </p:cNvPr>
          <p:cNvSpPr>
            <a:spLocks noGrp="1"/>
          </p:cNvSpPr>
          <p:nvPr>
            <p:ph type="title"/>
          </p:nvPr>
        </p:nvSpPr>
        <p:spPr>
          <a:xfrm>
            <a:off x="1597554" y="324733"/>
            <a:ext cx="5017137" cy="1325563"/>
          </a:xfrm>
        </p:spPr>
        <p:txBody>
          <a:bodyPr/>
          <a:lstStyle/>
          <a:p>
            <a:pPr algn="just"/>
            <a:r>
              <a:rPr lang="en-US" dirty="0"/>
              <a:t>RESULTS</a:t>
            </a:r>
            <a:endParaRPr lang="en-IN" dirty="0"/>
          </a:p>
        </p:txBody>
      </p:sp>
      <p:sp>
        <p:nvSpPr>
          <p:cNvPr id="5" name="Slide Number Placeholder 4">
            <a:extLst>
              <a:ext uri="{FF2B5EF4-FFF2-40B4-BE49-F238E27FC236}">
                <a16:creationId xmlns:a16="http://schemas.microsoft.com/office/drawing/2014/main" id="{604F6688-BF0E-A004-EEF6-A8DAFE9A0BA5}"/>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7" name="Picture 6">
            <a:extLst>
              <a:ext uri="{FF2B5EF4-FFF2-40B4-BE49-F238E27FC236}">
                <a16:creationId xmlns:a16="http://schemas.microsoft.com/office/drawing/2014/main" id="{0526CF73-9C74-CC80-4477-A4FA349A4076}"/>
              </a:ext>
            </a:extLst>
          </p:cNvPr>
          <p:cNvPicPr>
            <a:picLocks noChangeAspect="1"/>
          </p:cNvPicPr>
          <p:nvPr/>
        </p:nvPicPr>
        <p:blipFill>
          <a:blip r:embed="rId2"/>
          <a:stretch>
            <a:fillRect/>
          </a:stretch>
        </p:blipFill>
        <p:spPr>
          <a:xfrm>
            <a:off x="1597554" y="1844157"/>
            <a:ext cx="3212939" cy="3980910"/>
          </a:xfrm>
          <a:prstGeom prst="rect">
            <a:avLst/>
          </a:prstGeom>
        </p:spPr>
      </p:pic>
      <p:pic>
        <p:nvPicPr>
          <p:cNvPr id="9" name="Picture 8">
            <a:extLst>
              <a:ext uri="{FF2B5EF4-FFF2-40B4-BE49-F238E27FC236}">
                <a16:creationId xmlns:a16="http://schemas.microsoft.com/office/drawing/2014/main" id="{A5789AB5-94B4-B75C-896F-DEA59EA62C7E}"/>
              </a:ext>
            </a:extLst>
          </p:cNvPr>
          <p:cNvPicPr>
            <a:picLocks noChangeAspect="1"/>
          </p:cNvPicPr>
          <p:nvPr/>
        </p:nvPicPr>
        <p:blipFill>
          <a:blip r:embed="rId3"/>
          <a:stretch>
            <a:fillRect/>
          </a:stretch>
        </p:blipFill>
        <p:spPr>
          <a:xfrm>
            <a:off x="5866488" y="1844157"/>
            <a:ext cx="3184727" cy="3980909"/>
          </a:xfrm>
          <a:prstGeom prst="rect">
            <a:avLst/>
          </a:prstGeom>
        </p:spPr>
      </p:pic>
      <p:sp>
        <p:nvSpPr>
          <p:cNvPr id="10" name="TextBox 9">
            <a:extLst>
              <a:ext uri="{FF2B5EF4-FFF2-40B4-BE49-F238E27FC236}">
                <a16:creationId xmlns:a16="http://schemas.microsoft.com/office/drawing/2014/main" id="{AF1934EA-B0A0-0EBB-40A6-BD3070F233CD}"/>
              </a:ext>
            </a:extLst>
          </p:cNvPr>
          <p:cNvSpPr txBox="1"/>
          <p:nvPr/>
        </p:nvSpPr>
        <p:spPr>
          <a:xfrm>
            <a:off x="1544848" y="5856866"/>
            <a:ext cx="3012363"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AD(ALZHEIMER DISEASE)</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F2084E6-D496-DCD9-05EB-32DE223FAF82}"/>
              </a:ext>
            </a:extLst>
          </p:cNvPr>
          <p:cNvSpPr txBox="1"/>
          <p:nvPr/>
        </p:nvSpPr>
        <p:spPr>
          <a:xfrm>
            <a:off x="6107151" y="5911334"/>
            <a:ext cx="2917850" cy="369332"/>
          </a:xfrm>
          <a:prstGeom prst="rect">
            <a:avLst/>
          </a:prstGeom>
          <a:noFill/>
        </p:spPr>
        <p:txBody>
          <a:bodyPr wrap="none" rtlCol="0">
            <a:spAutoFit/>
          </a:bodyPr>
          <a:lstStyle/>
          <a:p>
            <a:r>
              <a:rPr lang="en-US" dirty="0">
                <a:solidFill>
                  <a:schemeClr val="bg1"/>
                </a:solidFill>
              </a:rPr>
              <a:t>CN(NORMAL COGNITIVE)</a:t>
            </a:r>
            <a:endParaRPr lang="en-IN" dirty="0">
              <a:solidFill>
                <a:schemeClr val="bg1"/>
              </a:solidFill>
            </a:endParaRPr>
          </a:p>
        </p:txBody>
      </p:sp>
    </p:spTree>
    <p:extLst>
      <p:ext uri="{BB962C8B-B14F-4D97-AF65-F5344CB8AC3E}">
        <p14:creationId xmlns:p14="http://schemas.microsoft.com/office/powerpoint/2010/main" val="1234817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1701580" y="495827"/>
            <a:ext cx="10515600"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1612847" y="1821390"/>
            <a:ext cx="9263270" cy="1477328"/>
          </a:xfrm>
          <a:prstGeom prst="rect">
            <a:avLst/>
          </a:prstGeom>
          <a:noFill/>
        </p:spPr>
        <p:txBody>
          <a:bodyPr wrap="square" rtlCol="0">
            <a:spAutoFit/>
          </a:bodyPr>
          <a:lstStyle/>
          <a:p>
            <a:pPr algn="just"/>
            <a:r>
              <a:rPr lang="en-US" dirty="0">
                <a:solidFill>
                  <a:schemeClr val="bg1"/>
                </a:solidFill>
              </a:rPr>
              <a:t>ORIGINAL IMAGE VS ENHANCED MRI IMAGE:</a:t>
            </a:r>
          </a:p>
          <a:p>
            <a:endParaRPr lang="en-US" dirty="0">
              <a:solidFill>
                <a:schemeClr val="bg1"/>
              </a:solidFill>
            </a:endParaRPr>
          </a:p>
          <a:p>
            <a:endParaRPr lang="en-US" dirty="0">
              <a:solidFill>
                <a:schemeClr val="bg1"/>
              </a:solidFill>
            </a:endParaRPr>
          </a:p>
          <a:p>
            <a:endParaRPr lang="en-US" dirty="0">
              <a:solidFill>
                <a:schemeClr val="bg1"/>
              </a:solidFill>
            </a:endParaRPr>
          </a:p>
          <a:p>
            <a:pPr marL="285750" indent="-285750">
              <a:buFont typeface="Wingdings" panose="05000000000000000000" pitchFamily="2" charset="2"/>
              <a:buChar char="q"/>
            </a:pPr>
            <a:endParaRPr lang="en-IN" dirty="0">
              <a:solidFill>
                <a:schemeClr val="bg1"/>
              </a:solidFill>
            </a:endParaRPr>
          </a:p>
        </p:txBody>
      </p:sp>
      <p:pic>
        <p:nvPicPr>
          <p:cNvPr id="3" name="Picture 2">
            <a:extLst>
              <a:ext uri="{FF2B5EF4-FFF2-40B4-BE49-F238E27FC236}">
                <a16:creationId xmlns:a16="http://schemas.microsoft.com/office/drawing/2014/main" id="{855B1CC8-A371-945A-98D0-A25C5FA4C544}"/>
              </a:ext>
            </a:extLst>
          </p:cNvPr>
          <p:cNvPicPr>
            <a:picLocks noChangeAspect="1"/>
          </p:cNvPicPr>
          <p:nvPr/>
        </p:nvPicPr>
        <p:blipFill>
          <a:blip r:embed="rId2"/>
          <a:stretch>
            <a:fillRect/>
          </a:stretch>
        </p:blipFill>
        <p:spPr>
          <a:xfrm>
            <a:off x="1701580" y="2533037"/>
            <a:ext cx="2695491" cy="3379839"/>
          </a:xfrm>
          <a:prstGeom prst="rect">
            <a:avLst/>
          </a:prstGeom>
        </p:spPr>
      </p:pic>
      <p:sp>
        <p:nvSpPr>
          <p:cNvPr id="4" name="TextBox 3">
            <a:extLst>
              <a:ext uri="{FF2B5EF4-FFF2-40B4-BE49-F238E27FC236}">
                <a16:creationId xmlns:a16="http://schemas.microsoft.com/office/drawing/2014/main" id="{886A36FB-4A25-BF9D-B706-07D836AAF298}"/>
              </a:ext>
            </a:extLst>
          </p:cNvPr>
          <p:cNvSpPr txBox="1"/>
          <p:nvPr/>
        </p:nvSpPr>
        <p:spPr>
          <a:xfrm>
            <a:off x="2034478" y="6041532"/>
            <a:ext cx="1735495" cy="369332"/>
          </a:xfrm>
          <a:prstGeom prst="rect">
            <a:avLst/>
          </a:prstGeom>
          <a:noFill/>
        </p:spPr>
        <p:txBody>
          <a:bodyPr wrap="square" rtlCol="0">
            <a:spAutoFit/>
          </a:bodyPr>
          <a:lstStyle/>
          <a:p>
            <a:r>
              <a:rPr lang="en-US" dirty="0">
                <a:solidFill>
                  <a:schemeClr val="bg1"/>
                </a:solidFill>
              </a:rPr>
              <a:t>ORIGINAL IMG</a:t>
            </a:r>
            <a:endParaRPr lang="en-IN" dirty="0">
              <a:solidFill>
                <a:schemeClr val="bg1"/>
              </a:solidFill>
            </a:endParaRPr>
          </a:p>
        </p:txBody>
      </p:sp>
      <p:pic>
        <p:nvPicPr>
          <p:cNvPr id="7" name="Picture 6">
            <a:extLst>
              <a:ext uri="{FF2B5EF4-FFF2-40B4-BE49-F238E27FC236}">
                <a16:creationId xmlns:a16="http://schemas.microsoft.com/office/drawing/2014/main" id="{37568F34-60A9-D4B9-E637-B87EC405E46C}"/>
              </a:ext>
            </a:extLst>
          </p:cNvPr>
          <p:cNvPicPr>
            <a:picLocks noChangeAspect="1"/>
          </p:cNvPicPr>
          <p:nvPr/>
        </p:nvPicPr>
        <p:blipFill>
          <a:blip r:embed="rId3"/>
          <a:stretch>
            <a:fillRect/>
          </a:stretch>
        </p:blipFill>
        <p:spPr>
          <a:xfrm>
            <a:off x="6244483" y="2546270"/>
            <a:ext cx="2573514" cy="3226894"/>
          </a:xfrm>
          <a:prstGeom prst="rect">
            <a:avLst/>
          </a:prstGeom>
        </p:spPr>
      </p:pic>
      <p:sp>
        <p:nvSpPr>
          <p:cNvPr id="9" name="TextBox 8">
            <a:extLst>
              <a:ext uri="{FF2B5EF4-FFF2-40B4-BE49-F238E27FC236}">
                <a16:creationId xmlns:a16="http://schemas.microsoft.com/office/drawing/2014/main" id="{66493D31-7A3E-E983-6203-A842FCBEA14D}"/>
              </a:ext>
            </a:extLst>
          </p:cNvPr>
          <p:cNvSpPr txBox="1"/>
          <p:nvPr/>
        </p:nvSpPr>
        <p:spPr>
          <a:xfrm>
            <a:off x="6244482" y="5955882"/>
            <a:ext cx="2252217" cy="369332"/>
          </a:xfrm>
          <a:prstGeom prst="rect">
            <a:avLst/>
          </a:prstGeom>
          <a:noFill/>
        </p:spPr>
        <p:txBody>
          <a:bodyPr wrap="square" rtlCol="0">
            <a:spAutoFit/>
          </a:bodyPr>
          <a:lstStyle/>
          <a:p>
            <a:r>
              <a:rPr lang="en-US" dirty="0">
                <a:solidFill>
                  <a:schemeClr val="bg1"/>
                </a:solidFill>
              </a:rPr>
              <a:t>ENHANCED IMG</a:t>
            </a:r>
            <a:endParaRPr lang="en-IN" dirty="0">
              <a:solidFill>
                <a:schemeClr val="bg1"/>
              </a:solidFill>
            </a:endParaRPr>
          </a:p>
        </p:txBody>
      </p:sp>
    </p:spTree>
    <p:extLst>
      <p:ext uri="{BB962C8B-B14F-4D97-AF65-F5344CB8AC3E}">
        <p14:creationId xmlns:p14="http://schemas.microsoft.com/office/powerpoint/2010/main" val="2371232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1868414" y="506423"/>
            <a:ext cx="10515600"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
        <p:nvSpPr>
          <p:cNvPr id="3" name="TextBox 2">
            <a:extLst>
              <a:ext uri="{FF2B5EF4-FFF2-40B4-BE49-F238E27FC236}">
                <a16:creationId xmlns:a16="http://schemas.microsoft.com/office/drawing/2014/main" id="{826C7498-FFFD-EE41-28FD-00D4087E316B}"/>
              </a:ext>
            </a:extLst>
          </p:cNvPr>
          <p:cNvSpPr txBox="1"/>
          <p:nvPr/>
        </p:nvSpPr>
        <p:spPr>
          <a:xfrm>
            <a:off x="1868414" y="1973284"/>
            <a:ext cx="8455171" cy="3970318"/>
          </a:xfrm>
          <a:prstGeom prst="rect">
            <a:avLst/>
          </a:prstGeom>
          <a:noFill/>
        </p:spPr>
        <p:txBody>
          <a:bodyPr wrap="square" rtlCol="0">
            <a:spAutoFit/>
          </a:bodyPr>
          <a:lstStyle/>
          <a:p>
            <a:pPr algn="just"/>
            <a:r>
              <a:rPr lang="en-US" b="1" dirty="0">
                <a:solidFill>
                  <a:schemeClr val="bg1"/>
                </a:solidFill>
                <a:latin typeface="Times New Roman" panose="02020603050405020304" pitchFamily="18" charset="0"/>
                <a:cs typeface="Times New Roman" panose="02020603050405020304" pitchFamily="18" charset="0"/>
              </a:rPr>
              <a:t>MODEL TRAINING RESULTS[U-Net]</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U-Net is a ‘U’ shaped architecture model which is used for semantic segmentation of Images along with data training. The architecture is symmetric and consist of  contracting Path, which is constituted by general convolution process and the right part is the Expansive path, which is constituted by transposed 2d convolution layers. </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The contracting phase:</a:t>
            </a:r>
          </a:p>
          <a:p>
            <a:pPr algn="just"/>
            <a:r>
              <a:rPr lang="en-US" dirty="0">
                <a:solidFill>
                  <a:schemeClr val="bg1"/>
                </a:solidFill>
                <a:latin typeface="source-code-pro"/>
              </a:rPr>
              <a:t>C</a:t>
            </a:r>
            <a:r>
              <a:rPr lang="en-US" b="0" i="0" dirty="0">
                <a:solidFill>
                  <a:schemeClr val="bg1"/>
                </a:solidFill>
                <a:effectLst/>
                <a:latin typeface="source-code-pro"/>
              </a:rPr>
              <a:t>onv_layer1 -&gt; conv_layer2 -&gt; max-pooling -&gt; dropout(optional) [repeated 3 times]</a:t>
            </a:r>
          </a:p>
          <a:p>
            <a:pPr algn="just"/>
            <a:r>
              <a:rPr lang="en-US" dirty="0">
                <a:solidFill>
                  <a:schemeClr val="bg1"/>
                </a:solidFill>
                <a:latin typeface="source-code-pro"/>
                <a:cs typeface="Times New Roman" panose="02020603050405020304" pitchFamily="18" charset="0"/>
              </a:rPr>
              <a:t>Here image dimensions contract say from 572*572*1 -&gt; 568*568*64</a:t>
            </a:r>
          </a:p>
          <a:p>
            <a:pPr algn="just"/>
            <a:endParaRPr lang="en-US" dirty="0">
              <a:solidFill>
                <a:schemeClr val="bg1"/>
              </a:solidFill>
              <a:latin typeface="source-code-pro"/>
              <a:cs typeface="Times New Roman" panose="02020603050405020304" pitchFamily="18" charset="0"/>
            </a:endParaRPr>
          </a:p>
          <a:p>
            <a:pPr algn="just"/>
            <a:r>
              <a:rPr lang="en-US" dirty="0">
                <a:solidFill>
                  <a:schemeClr val="bg1"/>
                </a:solidFill>
                <a:latin typeface="source-code-pro"/>
                <a:cs typeface="Times New Roman" panose="02020603050405020304" pitchFamily="18" charset="0"/>
              </a:rPr>
              <a:t>The expansive phase:</a:t>
            </a:r>
          </a:p>
          <a:p>
            <a:pPr algn="just"/>
            <a:r>
              <a:rPr lang="en-IN" dirty="0">
                <a:solidFill>
                  <a:schemeClr val="bg1"/>
                </a:solidFill>
                <a:latin typeface="source-code-pro"/>
              </a:rPr>
              <a:t>C</a:t>
            </a:r>
            <a:r>
              <a:rPr lang="en-IN" b="0" i="0" dirty="0">
                <a:solidFill>
                  <a:schemeClr val="bg1"/>
                </a:solidFill>
                <a:effectLst/>
                <a:latin typeface="source-code-pro"/>
              </a:rPr>
              <a:t>onv_2d_transpose -&gt; concatenate -&gt; conv_layer1 -&gt; conv_layer2</a:t>
            </a:r>
          </a:p>
          <a:p>
            <a:pPr algn="just"/>
            <a:r>
              <a:rPr lang="en-IN" dirty="0">
                <a:solidFill>
                  <a:schemeClr val="bg1"/>
                </a:solidFill>
                <a:latin typeface="source-code-pro"/>
                <a:cs typeface="Times New Roman" panose="02020603050405020304" pitchFamily="18" charset="0"/>
              </a:rPr>
              <a:t>Here image dimension expand say from 56*56*512 -&gt; 56*56*1024</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1184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1676400" y="60567"/>
            <a:ext cx="10515600"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1391479" y="1979875"/>
            <a:ext cx="9263270" cy="64633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p:txBody>
      </p:sp>
      <p:sp>
        <p:nvSpPr>
          <p:cNvPr id="4" name="TextBox 3">
            <a:extLst>
              <a:ext uri="{FF2B5EF4-FFF2-40B4-BE49-F238E27FC236}">
                <a16:creationId xmlns:a16="http://schemas.microsoft.com/office/drawing/2014/main" id="{D2DF6D03-0547-2303-5AB7-37F2F67ACFE6}"/>
              </a:ext>
            </a:extLst>
          </p:cNvPr>
          <p:cNvSpPr txBox="1"/>
          <p:nvPr/>
        </p:nvSpPr>
        <p:spPr>
          <a:xfrm>
            <a:off x="1631075" y="1220303"/>
            <a:ext cx="9055171" cy="923330"/>
          </a:xfrm>
          <a:prstGeom prst="rect">
            <a:avLst/>
          </a:prstGeom>
          <a:noFill/>
        </p:spPr>
        <p:txBody>
          <a:bodyPr wrap="none" rtlCol="0">
            <a:spAutoFit/>
          </a:bodyPr>
          <a:lstStyle/>
          <a:p>
            <a:pPr algn="just"/>
            <a:r>
              <a:rPr lang="en-US" b="1" dirty="0">
                <a:solidFill>
                  <a:schemeClr val="bg1"/>
                </a:solidFill>
              </a:rPr>
              <a:t>U-Net ARCHITECTURE</a:t>
            </a:r>
          </a:p>
          <a:p>
            <a:pPr algn="just"/>
            <a:endParaRPr lang="en-US" b="1" dirty="0">
              <a:solidFill>
                <a:schemeClr val="bg1"/>
              </a:solidFill>
            </a:endParaRPr>
          </a:p>
          <a:p>
            <a:pPr algn="just"/>
            <a:r>
              <a:rPr lang="en-US" dirty="0">
                <a:solidFill>
                  <a:schemeClr val="bg1"/>
                </a:solidFill>
              </a:rPr>
              <a:t>WITH RHS -&gt; CONTRACTION(DOWNSAMPLING)  LHS-&gt;EXPANSION(UPSAMPLING)</a:t>
            </a:r>
            <a:endParaRPr lang="en-IN" dirty="0">
              <a:solidFill>
                <a:schemeClr val="bg1"/>
              </a:solidFill>
            </a:endParaRPr>
          </a:p>
        </p:txBody>
      </p:sp>
      <p:pic>
        <p:nvPicPr>
          <p:cNvPr id="5" name="Picture 4">
            <a:extLst>
              <a:ext uri="{FF2B5EF4-FFF2-40B4-BE49-F238E27FC236}">
                <a16:creationId xmlns:a16="http://schemas.microsoft.com/office/drawing/2014/main" id="{53A2A534-91C2-1760-4898-917598BAB0BA}"/>
              </a:ext>
            </a:extLst>
          </p:cNvPr>
          <p:cNvPicPr>
            <a:picLocks noChangeAspect="1"/>
          </p:cNvPicPr>
          <p:nvPr/>
        </p:nvPicPr>
        <p:blipFill>
          <a:blip r:embed="rId2"/>
          <a:stretch>
            <a:fillRect/>
          </a:stretch>
        </p:blipFill>
        <p:spPr>
          <a:xfrm>
            <a:off x="1631075" y="2143633"/>
            <a:ext cx="8305164" cy="4447690"/>
          </a:xfrm>
          <a:prstGeom prst="rect">
            <a:avLst/>
          </a:prstGeom>
        </p:spPr>
      </p:pic>
    </p:spTree>
    <p:extLst>
      <p:ext uri="{BB962C8B-B14F-4D97-AF65-F5344CB8AC3E}">
        <p14:creationId xmlns:p14="http://schemas.microsoft.com/office/powerpoint/2010/main" val="181512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719176" y="173808"/>
            <a:ext cx="6007741"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2719176" y="1689242"/>
            <a:ext cx="9263270" cy="800219"/>
          </a:xfrm>
          <a:prstGeom prst="rect">
            <a:avLst/>
          </a:prstGeom>
          <a:noFill/>
        </p:spPr>
        <p:txBody>
          <a:bodyPr wrap="square" rtlCol="0">
            <a:spAutoFit/>
          </a:bodyPr>
          <a:lstStyle/>
          <a:p>
            <a:pPr algn="just"/>
            <a:r>
              <a:rPr lang="en-US" sz="2800" b="1" dirty="0">
                <a:solidFill>
                  <a:schemeClr val="bg1"/>
                </a:solidFill>
              </a:rPr>
              <a:t>MODEL SUMMARY</a:t>
            </a:r>
          </a:p>
          <a:p>
            <a:endParaRPr lang="en-US" dirty="0">
              <a:solidFill>
                <a:schemeClr val="bg1"/>
              </a:solidFill>
            </a:endParaRPr>
          </a:p>
        </p:txBody>
      </p:sp>
      <p:pic>
        <p:nvPicPr>
          <p:cNvPr id="3" name="Picture 2">
            <a:extLst>
              <a:ext uri="{FF2B5EF4-FFF2-40B4-BE49-F238E27FC236}">
                <a16:creationId xmlns:a16="http://schemas.microsoft.com/office/drawing/2014/main" id="{CFF4C762-3DB4-3BDE-511B-731C6742AFF3}"/>
              </a:ext>
            </a:extLst>
          </p:cNvPr>
          <p:cNvPicPr>
            <a:picLocks noChangeAspect="1"/>
          </p:cNvPicPr>
          <p:nvPr/>
        </p:nvPicPr>
        <p:blipFill rotWithShape="1">
          <a:blip r:embed="rId2"/>
          <a:srcRect r="21136"/>
          <a:stretch/>
        </p:blipFill>
        <p:spPr>
          <a:xfrm>
            <a:off x="195018" y="2679332"/>
            <a:ext cx="5900982" cy="2695750"/>
          </a:xfrm>
          <a:prstGeom prst="rect">
            <a:avLst/>
          </a:prstGeom>
        </p:spPr>
      </p:pic>
      <p:pic>
        <p:nvPicPr>
          <p:cNvPr id="2" name="Picture 1">
            <a:extLst>
              <a:ext uri="{FF2B5EF4-FFF2-40B4-BE49-F238E27FC236}">
                <a16:creationId xmlns:a16="http://schemas.microsoft.com/office/drawing/2014/main" id="{80D845D0-9AC7-7B6A-C264-23C82A34D77B}"/>
              </a:ext>
            </a:extLst>
          </p:cNvPr>
          <p:cNvPicPr>
            <a:picLocks noChangeAspect="1"/>
          </p:cNvPicPr>
          <p:nvPr/>
        </p:nvPicPr>
        <p:blipFill rotWithShape="1">
          <a:blip r:embed="rId3"/>
          <a:srcRect r="7293"/>
          <a:stretch/>
        </p:blipFill>
        <p:spPr>
          <a:xfrm>
            <a:off x="6251378" y="2694664"/>
            <a:ext cx="5731068" cy="2665086"/>
          </a:xfrm>
          <a:prstGeom prst="rect">
            <a:avLst/>
          </a:prstGeom>
        </p:spPr>
      </p:pic>
    </p:spTree>
    <p:extLst>
      <p:ext uri="{BB962C8B-B14F-4D97-AF65-F5344CB8AC3E}">
        <p14:creationId xmlns:p14="http://schemas.microsoft.com/office/powerpoint/2010/main" val="3488565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912961" y="334254"/>
            <a:ext cx="10515600" cy="1325563"/>
          </a:xfrm>
        </p:spPr>
        <p:txBody>
          <a:bodyPr/>
          <a:lstStyle/>
          <a:p>
            <a:pPr algn="just"/>
            <a:r>
              <a:rPr lang="en-US" dirty="0"/>
              <a:t>RESULTS</a:t>
            </a:r>
            <a:br>
              <a:rPr lang="en-US" dirty="0"/>
            </a:br>
            <a:endParaRPr lang="en-US" dirty="0"/>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15</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1391479" y="1979875"/>
            <a:ext cx="9263270" cy="64633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p:txBody>
      </p:sp>
      <p:pic>
        <p:nvPicPr>
          <p:cNvPr id="3" name="Picture 2">
            <a:extLst>
              <a:ext uri="{FF2B5EF4-FFF2-40B4-BE49-F238E27FC236}">
                <a16:creationId xmlns:a16="http://schemas.microsoft.com/office/drawing/2014/main" id="{DF04EC31-1490-1FDC-C931-8346333F6237}"/>
              </a:ext>
            </a:extLst>
          </p:cNvPr>
          <p:cNvPicPr>
            <a:picLocks noChangeAspect="1"/>
          </p:cNvPicPr>
          <p:nvPr/>
        </p:nvPicPr>
        <p:blipFill>
          <a:blip r:embed="rId2"/>
          <a:stretch>
            <a:fillRect/>
          </a:stretch>
        </p:blipFill>
        <p:spPr>
          <a:xfrm>
            <a:off x="102622" y="1930329"/>
            <a:ext cx="5862583" cy="3420899"/>
          </a:xfrm>
          <a:prstGeom prst="rect">
            <a:avLst/>
          </a:prstGeom>
        </p:spPr>
      </p:pic>
      <p:pic>
        <p:nvPicPr>
          <p:cNvPr id="5" name="Picture 4">
            <a:extLst>
              <a:ext uri="{FF2B5EF4-FFF2-40B4-BE49-F238E27FC236}">
                <a16:creationId xmlns:a16="http://schemas.microsoft.com/office/drawing/2014/main" id="{35630255-0188-CA78-DB30-D461F91CF98F}"/>
              </a:ext>
            </a:extLst>
          </p:cNvPr>
          <p:cNvPicPr>
            <a:picLocks noChangeAspect="1"/>
          </p:cNvPicPr>
          <p:nvPr/>
        </p:nvPicPr>
        <p:blipFill>
          <a:blip r:embed="rId3"/>
          <a:stretch>
            <a:fillRect/>
          </a:stretch>
        </p:blipFill>
        <p:spPr>
          <a:xfrm>
            <a:off x="6112099" y="2001295"/>
            <a:ext cx="5637671" cy="2230500"/>
          </a:xfrm>
          <a:prstGeom prst="rect">
            <a:avLst/>
          </a:prstGeom>
        </p:spPr>
      </p:pic>
    </p:spTree>
    <p:extLst>
      <p:ext uri="{BB962C8B-B14F-4D97-AF65-F5344CB8AC3E}">
        <p14:creationId xmlns:p14="http://schemas.microsoft.com/office/powerpoint/2010/main" val="2161468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76082" y="404020"/>
            <a:ext cx="10515600"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1391479" y="1979875"/>
            <a:ext cx="9263270" cy="646331"/>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p:txBody>
      </p:sp>
      <p:pic>
        <p:nvPicPr>
          <p:cNvPr id="5" name="Picture 4">
            <a:extLst>
              <a:ext uri="{FF2B5EF4-FFF2-40B4-BE49-F238E27FC236}">
                <a16:creationId xmlns:a16="http://schemas.microsoft.com/office/drawing/2014/main" id="{0788D306-6612-95D2-E6C0-0F5A796915DC}"/>
              </a:ext>
            </a:extLst>
          </p:cNvPr>
          <p:cNvPicPr>
            <a:picLocks noChangeAspect="1"/>
          </p:cNvPicPr>
          <p:nvPr/>
        </p:nvPicPr>
        <p:blipFill>
          <a:blip r:embed="rId2"/>
          <a:stretch>
            <a:fillRect/>
          </a:stretch>
        </p:blipFill>
        <p:spPr>
          <a:xfrm>
            <a:off x="116039" y="2605627"/>
            <a:ext cx="5543283" cy="3111362"/>
          </a:xfrm>
          <a:prstGeom prst="rect">
            <a:avLst/>
          </a:prstGeom>
        </p:spPr>
      </p:pic>
      <p:sp>
        <p:nvSpPr>
          <p:cNvPr id="9" name="TextBox 8">
            <a:extLst>
              <a:ext uri="{FF2B5EF4-FFF2-40B4-BE49-F238E27FC236}">
                <a16:creationId xmlns:a16="http://schemas.microsoft.com/office/drawing/2014/main" id="{8BED77C9-AB6A-1D5E-F98C-8E648B3E3B8F}"/>
              </a:ext>
            </a:extLst>
          </p:cNvPr>
          <p:cNvSpPr txBox="1"/>
          <p:nvPr/>
        </p:nvSpPr>
        <p:spPr>
          <a:xfrm>
            <a:off x="348969" y="1781365"/>
            <a:ext cx="2443298" cy="861774"/>
          </a:xfrm>
          <a:prstGeom prst="rect">
            <a:avLst/>
          </a:prstGeom>
          <a:noFill/>
        </p:spPr>
        <p:txBody>
          <a:bodyPr wrap="none" rtlCol="0">
            <a:spAutoFit/>
          </a:bodyPr>
          <a:lstStyle/>
          <a:p>
            <a:pPr algn="just"/>
            <a:r>
              <a:rPr lang="en-US" sz="3200" dirty="0">
                <a:solidFill>
                  <a:schemeClr val="bg1"/>
                </a:solidFill>
                <a:latin typeface="Times New Roman" panose="02020603050405020304" pitchFamily="18" charset="0"/>
                <a:cs typeface="Times New Roman" panose="02020603050405020304" pitchFamily="18" charset="0"/>
              </a:rPr>
              <a:t>U-Net results</a:t>
            </a:r>
            <a:r>
              <a:rPr lang="en-US" dirty="0">
                <a:solidFill>
                  <a:schemeClr val="bg1"/>
                </a:solidFill>
              </a:rPr>
              <a:t>:</a:t>
            </a:r>
          </a:p>
          <a:p>
            <a:endParaRPr lang="en-IN" dirty="0">
              <a:solidFill>
                <a:schemeClr val="bg1"/>
              </a:solidFill>
            </a:endParaRPr>
          </a:p>
        </p:txBody>
      </p:sp>
      <p:pic>
        <p:nvPicPr>
          <p:cNvPr id="2" name="Picture 1">
            <a:extLst>
              <a:ext uri="{FF2B5EF4-FFF2-40B4-BE49-F238E27FC236}">
                <a16:creationId xmlns:a16="http://schemas.microsoft.com/office/drawing/2014/main" id="{0568FB01-0769-1893-F7A9-B5C0E5391854}"/>
              </a:ext>
            </a:extLst>
          </p:cNvPr>
          <p:cNvPicPr>
            <a:picLocks noChangeAspect="1"/>
          </p:cNvPicPr>
          <p:nvPr/>
        </p:nvPicPr>
        <p:blipFill>
          <a:blip r:embed="rId3"/>
          <a:stretch>
            <a:fillRect/>
          </a:stretch>
        </p:blipFill>
        <p:spPr>
          <a:xfrm>
            <a:off x="5880279" y="2626206"/>
            <a:ext cx="5962752" cy="3077937"/>
          </a:xfrm>
          <a:prstGeom prst="rect">
            <a:avLst/>
          </a:prstGeom>
        </p:spPr>
      </p:pic>
    </p:spTree>
    <p:extLst>
      <p:ext uri="{BB962C8B-B14F-4D97-AF65-F5344CB8AC3E}">
        <p14:creationId xmlns:p14="http://schemas.microsoft.com/office/powerpoint/2010/main" val="416929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068554" y="46992"/>
            <a:ext cx="4311045"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536599" y="1340218"/>
            <a:ext cx="5843000" cy="923330"/>
          </a:xfrm>
          <a:prstGeom prst="rect">
            <a:avLst/>
          </a:prstGeom>
          <a:noFill/>
        </p:spPr>
        <p:txBody>
          <a:bodyPr wrap="square" rtlCol="0">
            <a:spAutoFit/>
          </a:bodyPr>
          <a:lstStyle/>
          <a:p>
            <a:pPr algn="ctr"/>
            <a:r>
              <a:rPr lang="en-US" b="1" dirty="0">
                <a:solidFill>
                  <a:schemeClr val="bg1"/>
                </a:solidFill>
              </a:rPr>
              <a:t>RESULT VISUALISATION:</a:t>
            </a:r>
          </a:p>
          <a:p>
            <a:pPr algn="ctr"/>
            <a:r>
              <a:rPr lang="en-US" b="1" dirty="0">
                <a:solidFill>
                  <a:schemeClr val="bg1"/>
                </a:solidFill>
              </a:rPr>
              <a:t>ACCURACY GRAPH</a:t>
            </a:r>
          </a:p>
          <a:p>
            <a:pPr algn="ctr"/>
            <a:r>
              <a:rPr lang="en-US" dirty="0">
                <a:solidFill>
                  <a:schemeClr val="bg1"/>
                </a:solidFill>
              </a:rPr>
              <a:t>TRAINING ACCURACY</a:t>
            </a:r>
          </a:p>
        </p:txBody>
      </p:sp>
      <p:pic>
        <p:nvPicPr>
          <p:cNvPr id="4" name="Picture 3">
            <a:extLst>
              <a:ext uri="{FF2B5EF4-FFF2-40B4-BE49-F238E27FC236}">
                <a16:creationId xmlns:a16="http://schemas.microsoft.com/office/drawing/2014/main" id="{22C36E96-3C12-E54C-F98A-4520E4217A41}"/>
              </a:ext>
            </a:extLst>
          </p:cNvPr>
          <p:cNvPicPr>
            <a:picLocks noChangeAspect="1"/>
          </p:cNvPicPr>
          <p:nvPr/>
        </p:nvPicPr>
        <p:blipFill>
          <a:blip r:embed="rId2"/>
          <a:stretch>
            <a:fillRect/>
          </a:stretch>
        </p:blipFill>
        <p:spPr>
          <a:xfrm>
            <a:off x="258897" y="2405977"/>
            <a:ext cx="5901926" cy="3424169"/>
          </a:xfrm>
          <a:prstGeom prst="rect">
            <a:avLst/>
          </a:prstGeom>
        </p:spPr>
      </p:pic>
      <p:sp>
        <p:nvSpPr>
          <p:cNvPr id="2" name="TextBox 1">
            <a:extLst>
              <a:ext uri="{FF2B5EF4-FFF2-40B4-BE49-F238E27FC236}">
                <a16:creationId xmlns:a16="http://schemas.microsoft.com/office/drawing/2014/main" id="{BAF13278-07F3-7784-7080-45059EC0A248}"/>
              </a:ext>
            </a:extLst>
          </p:cNvPr>
          <p:cNvSpPr txBox="1"/>
          <p:nvPr/>
        </p:nvSpPr>
        <p:spPr>
          <a:xfrm>
            <a:off x="6160823" y="1478717"/>
            <a:ext cx="5418813" cy="646331"/>
          </a:xfrm>
          <a:prstGeom prst="rect">
            <a:avLst/>
          </a:prstGeom>
          <a:noFill/>
        </p:spPr>
        <p:txBody>
          <a:bodyPr wrap="square" rtlCol="0">
            <a:spAutoFit/>
          </a:bodyPr>
          <a:lstStyle/>
          <a:p>
            <a:pPr algn="ctr"/>
            <a:r>
              <a:rPr lang="en-US" b="1" dirty="0">
                <a:solidFill>
                  <a:schemeClr val="bg1"/>
                </a:solidFill>
              </a:rPr>
              <a:t>LOSS GRAPH</a:t>
            </a:r>
          </a:p>
          <a:p>
            <a:pPr algn="ctr"/>
            <a:r>
              <a:rPr lang="en-US" dirty="0">
                <a:solidFill>
                  <a:schemeClr val="bg1"/>
                </a:solidFill>
              </a:rPr>
              <a:t>TRAINING LOSS</a:t>
            </a:r>
          </a:p>
        </p:txBody>
      </p:sp>
      <p:pic>
        <p:nvPicPr>
          <p:cNvPr id="3" name="Picture 2">
            <a:extLst>
              <a:ext uri="{FF2B5EF4-FFF2-40B4-BE49-F238E27FC236}">
                <a16:creationId xmlns:a16="http://schemas.microsoft.com/office/drawing/2014/main" id="{D14BE053-1B20-DF9A-8894-8AD7C80BC09C}"/>
              </a:ext>
            </a:extLst>
          </p:cNvPr>
          <p:cNvPicPr>
            <a:picLocks noChangeAspect="1"/>
          </p:cNvPicPr>
          <p:nvPr/>
        </p:nvPicPr>
        <p:blipFill>
          <a:blip r:embed="rId3"/>
          <a:stretch>
            <a:fillRect/>
          </a:stretch>
        </p:blipFill>
        <p:spPr>
          <a:xfrm>
            <a:off x="6451047" y="2356429"/>
            <a:ext cx="5576248" cy="3523267"/>
          </a:xfrm>
          <a:prstGeom prst="rect">
            <a:avLst/>
          </a:prstGeom>
        </p:spPr>
      </p:pic>
      <p:sp>
        <p:nvSpPr>
          <p:cNvPr id="5" name="TextBox 4">
            <a:extLst>
              <a:ext uri="{FF2B5EF4-FFF2-40B4-BE49-F238E27FC236}">
                <a16:creationId xmlns:a16="http://schemas.microsoft.com/office/drawing/2014/main" id="{35A941EE-3C61-D2CB-4FFD-E21CBFD89064}"/>
              </a:ext>
            </a:extLst>
          </p:cNvPr>
          <p:cNvSpPr txBox="1"/>
          <p:nvPr/>
        </p:nvSpPr>
        <p:spPr>
          <a:xfrm>
            <a:off x="1152939" y="6226198"/>
            <a:ext cx="4110824" cy="369332"/>
          </a:xfrm>
          <a:prstGeom prst="rect">
            <a:avLst/>
          </a:prstGeom>
          <a:noFill/>
        </p:spPr>
        <p:txBody>
          <a:bodyPr wrap="square" rtlCol="0">
            <a:spAutoFit/>
          </a:bodyPr>
          <a:lstStyle/>
          <a:p>
            <a:r>
              <a:rPr lang="en-US" dirty="0">
                <a:solidFill>
                  <a:schemeClr val="bg1"/>
                </a:solidFill>
              </a:rPr>
              <a:t>X-AXIS:EPOCH, Y-AXIS:ACCURACY</a:t>
            </a:r>
            <a:endParaRPr lang="en-IN" dirty="0">
              <a:solidFill>
                <a:schemeClr val="bg1"/>
              </a:solidFill>
            </a:endParaRPr>
          </a:p>
        </p:txBody>
      </p:sp>
      <p:sp>
        <p:nvSpPr>
          <p:cNvPr id="7" name="TextBox 6">
            <a:extLst>
              <a:ext uri="{FF2B5EF4-FFF2-40B4-BE49-F238E27FC236}">
                <a16:creationId xmlns:a16="http://schemas.microsoft.com/office/drawing/2014/main" id="{A5D2E89C-5623-8A13-421F-922D3F6AFBF8}"/>
              </a:ext>
            </a:extLst>
          </p:cNvPr>
          <p:cNvSpPr txBox="1"/>
          <p:nvPr/>
        </p:nvSpPr>
        <p:spPr>
          <a:xfrm>
            <a:off x="7283395" y="6226198"/>
            <a:ext cx="3522428" cy="369332"/>
          </a:xfrm>
          <a:prstGeom prst="rect">
            <a:avLst/>
          </a:prstGeom>
          <a:noFill/>
        </p:spPr>
        <p:txBody>
          <a:bodyPr wrap="square" rtlCol="0">
            <a:spAutoFit/>
          </a:bodyPr>
          <a:lstStyle/>
          <a:p>
            <a:r>
              <a:rPr lang="en-US" dirty="0">
                <a:solidFill>
                  <a:schemeClr val="bg1"/>
                </a:solidFill>
              </a:rPr>
              <a:t>X-AXIS: EPOCH, Y-AXIS:LOSS</a:t>
            </a:r>
            <a:endParaRPr lang="en-IN" dirty="0">
              <a:solidFill>
                <a:schemeClr val="bg1"/>
              </a:solidFill>
            </a:endParaRPr>
          </a:p>
        </p:txBody>
      </p:sp>
    </p:spTree>
    <p:extLst>
      <p:ext uri="{BB962C8B-B14F-4D97-AF65-F5344CB8AC3E}">
        <p14:creationId xmlns:p14="http://schemas.microsoft.com/office/powerpoint/2010/main" val="3339447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14438C-7669-7693-04F4-CFBE43C85B96}"/>
              </a:ext>
            </a:extLst>
          </p:cNvPr>
          <p:cNvSpPr>
            <a:spLocks noGrp="1"/>
          </p:cNvSpPr>
          <p:nvPr>
            <p:ph type="title"/>
          </p:nvPr>
        </p:nvSpPr>
        <p:spPr>
          <a:xfrm>
            <a:off x="838200" y="1325563"/>
            <a:ext cx="10515600" cy="4136983"/>
          </a:xfrm>
        </p:spPr>
        <p:txBody>
          <a:bodyPr/>
          <a:lstStyle/>
          <a:p>
            <a:r>
              <a:rPr lang="en-US" sz="6000" dirty="0"/>
              <a:t>Work after mid-term</a:t>
            </a:r>
            <a:endParaRPr lang="en-IN" sz="6000" dirty="0"/>
          </a:p>
        </p:txBody>
      </p:sp>
      <p:sp>
        <p:nvSpPr>
          <p:cNvPr id="4" name="Footer Placeholder 3">
            <a:extLst>
              <a:ext uri="{FF2B5EF4-FFF2-40B4-BE49-F238E27FC236}">
                <a16:creationId xmlns:a16="http://schemas.microsoft.com/office/drawing/2014/main" id="{D2D5CE0A-BB1C-539F-A1CD-1F684A148B94}"/>
              </a:ext>
            </a:extLst>
          </p:cNvPr>
          <p:cNvSpPr>
            <a:spLocks noGrp="1"/>
          </p:cNvSpPr>
          <p:nvPr>
            <p:ph type="ftr" sz="quarter" idx="11"/>
          </p:nvPr>
        </p:nvSpPr>
        <p:spPr/>
        <p:txBody>
          <a:bodyPr/>
          <a:lstStyle/>
          <a:p>
            <a:r>
              <a:rPr lang="en-US"/>
              <a:t>Scientific findings</a:t>
            </a:r>
            <a:endParaRPr lang="en-US" dirty="0"/>
          </a:p>
        </p:txBody>
      </p:sp>
      <p:sp>
        <p:nvSpPr>
          <p:cNvPr id="5" name="Slide Number Placeholder 4">
            <a:extLst>
              <a:ext uri="{FF2B5EF4-FFF2-40B4-BE49-F238E27FC236}">
                <a16:creationId xmlns:a16="http://schemas.microsoft.com/office/drawing/2014/main" id="{6A04F7E4-61AA-36F1-4769-83CDCDCC61FB}"/>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Tree>
    <p:extLst>
      <p:ext uri="{BB962C8B-B14F-4D97-AF65-F5344CB8AC3E}">
        <p14:creationId xmlns:p14="http://schemas.microsoft.com/office/powerpoint/2010/main" val="4071343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443588" y="326003"/>
            <a:ext cx="5642889" cy="1252271"/>
          </a:xfrm>
        </p:spPr>
        <p:txBody>
          <a:bodyPr/>
          <a:lstStyle/>
          <a:p>
            <a:pPr algn="just"/>
            <a:r>
              <a:rPr lang="en-US" dirty="0"/>
              <a:t>RESULTS:VGG-19</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19</a:t>
            </a:fld>
            <a:endParaRPr lang="en-US" dirty="0"/>
          </a:p>
        </p:txBody>
      </p:sp>
      <p:sp>
        <p:nvSpPr>
          <p:cNvPr id="2" name="TextBox 1">
            <a:extLst>
              <a:ext uri="{FF2B5EF4-FFF2-40B4-BE49-F238E27FC236}">
                <a16:creationId xmlns:a16="http://schemas.microsoft.com/office/drawing/2014/main" id="{59A55435-113C-A0B9-4B61-20FBABDD5918}"/>
              </a:ext>
            </a:extLst>
          </p:cNvPr>
          <p:cNvSpPr txBox="1"/>
          <p:nvPr/>
        </p:nvSpPr>
        <p:spPr>
          <a:xfrm>
            <a:off x="4325509" y="1393608"/>
            <a:ext cx="1891030" cy="369332"/>
          </a:xfrm>
          <a:prstGeom prst="rect">
            <a:avLst/>
          </a:prstGeom>
          <a:noFill/>
        </p:spPr>
        <p:txBody>
          <a:bodyPr wrap="none" rtlCol="0">
            <a:spAutoFit/>
          </a:bodyPr>
          <a:lstStyle/>
          <a:p>
            <a:r>
              <a:rPr lang="en-US" dirty="0">
                <a:solidFill>
                  <a:schemeClr val="bg1"/>
                </a:solidFill>
              </a:rPr>
              <a:t>ARCHITECTURE</a:t>
            </a:r>
            <a:endParaRPr lang="en-IN" dirty="0">
              <a:solidFill>
                <a:schemeClr val="bg1"/>
              </a:solidFill>
            </a:endParaRPr>
          </a:p>
        </p:txBody>
      </p:sp>
      <p:pic>
        <p:nvPicPr>
          <p:cNvPr id="5" name="Picture 4">
            <a:extLst>
              <a:ext uri="{FF2B5EF4-FFF2-40B4-BE49-F238E27FC236}">
                <a16:creationId xmlns:a16="http://schemas.microsoft.com/office/drawing/2014/main" id="{48766DE8-AC4D-8F19-4D1E-54C6692ACA58}"/>
              </a:ext>
            </a:extLst>
          </p:cNvPr>
          <p:cNvPicPr>
            <a:picLocks noChangeAspect="1"/>
          </p:cNvPicPr>
          <p:nvPr/>
        </p:nvPicPr>
        <p:blipFill>
          <a:blip r:embed="rId2"/>
          <a:stretch>
            <a:fillRect/>
          </a:stretch>
        </p:blipFill>
        <p:spPr>
          <a:xfrm>
            <a:off x="1806002" y="2001479"/>
            <a:ext cx="7396035" cy="4319808"/>
          </a:xfrm>
          <a:prstGeom prst="rect">
            <a:avLst/>
          </a:prstGeom>
        </p:spPr>
      </p:pic>
    </p:spTree>
    <p:extLst>
      <p:ext uri="{BB962C8B-B14F-4D97-AF65-F5344CB8AC3E}">
        <p14:creationId xmlns:p14="http://schemas.microsoft.com/office/powerpoint/2010/main" val="2166061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620202" y="436687"/>
            <a:ext cx="10515601" cy="1325563"/>
          </a:xfrm>
        </p:spPr>
        <p:txBody>
          <a:bodyPr/>
          <a:lstStyle/>
          <a:p>
            <a:pPr algn="just"/>
            <a:r>
              <a:rPr lang="en-US" dirty="0"/>
              <a:t>Introduction</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620202" y="1762250"/>
            <a:ext cx="10988702" cy="4285753"/>
          </a:xfrm>
        </p:spPr>
        <p:txBody>
          <a:bodyPr/>
          <a:lstStyle/>
          <a:p>
            <a:pPr algn="jus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Alzheimer's is a serious neurological disorder whose early diagnosis is difficult. The main work mostly is to do an accurate classification of patients with Alzheimer's and the patients who are healthy. This also has to do with feature selection, As some of the features might be irrelevant or redundant. On the other hand, using all the Features might reduce the effectiveness of the classification. Studies show machine Learning models and neural networks show phenomenal potential in making the task at Hand effective and accurate. </a:t>
            </a:r>
          </a:p>
          <a:p>
            <a:pPr algn="jus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aim is to reduce processing time and improve the performance of the solutions and For the same improved genetic algorithms would be introduced depending on different Natural processes. the algorithms will be defined as optimized if they cover three out of Many factors considered for optimization ability i.e. being simple in concept, easy to Implement, and computationally efficient. </a:t>
            </a:r>
          </a:p>
          <a:p>
            <a:pPr algn="just">
              <a:buFont typeface="Wingdings" panose="05000000000000000000" pitchFamily="2" charset="2"/>
              <a:buChar char="q"/>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outline of the work sketches working with ADNI datasets that include MRI images of the Brain and then selecting and developing machine learning models that can perform the Underlined task of early detection. The quantum optimization techniques would be Applied to the developed model for optimized results and enhanced functioning.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3049025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443588" y="270344"/>
            <a:ext cx="5293031" cy="1307930"/>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20</a:t>
            </a:fld>
            <a:endParaRPr lang="en-US" dirty="0"/>
          </a:p>
        </p:txBody>
      </p:sp>
      <p:pic>
        <p:nvPicPr>
          <p:cNvPr id="4" name="Picture 3">
            <a:extLst>
              <a:ext uri="{FF2B5EF4-FFF2-40B4-BE49-F238E27FC236}">
                <a16:creationId xmlns:a16="http://schemas.microsoft.com/office/drawing/2014/main" id="{82E9B2F4-2A7E-F96B-4642-9245A7D118CA}"/>
              </a:ext>
            </a:extLst>
          </p:cNvPr>
          <p:cNvPicPr>
            <a:picLocks noChangeAspect="1"/>
          </p:cNvPicPr>
          <p:nvPr/>
        </p:nvPicPr>
        <p:blipFill>
          <a:blip r:embed="rId2"/>
          <a:stretch>
            <a:fillRect/>
          </a:stretch>
        </p:blipFill>
        <p:spPr>
          <a:xfrm>
            <a:off x="540062" y="2029588"/>
            <a:ext cx="5574895" cy="3091052"/>
          </a:xfrm>
          <a:prstGeom prst="rect">
            <a:avLst/>
          </a:prstGeom>
        </p:spPr>
      </p:pic>
      <p:pic>
        <p:nvPicPr>
          <p:cNvPr id="7" name="Picture 6">
            <a:extLst>
              <a:ext uri="{FF2B5EF4-FFF2-40B4-BE49-F238E27FC236}">
                <a16:creationId xmlns:a16="http://schemas.microsoft.com/office/drawing/2014/main" id="{90DEAA71-CDC1-1276-F413-C63AD31B719F}"/>
              </a:ext>
            </a:extLst>
          </p:cNvPr>
          <p:cNvPicPr>
            <a:picLocks noChangeAspect="1"/>
          </p:cNvPicPr>
          <p:nvPr/>
        </p:nvPicPr>
        <p:blipFill>
          <a:blip r:embed="rId3"/>
          <a:stretch>
            <a:fillRect/>
          </a:stretch>
        </p:blipFill>
        <p:spPr>
          <a:xfrm>
            <a:off x="6264642" y="2029589"/>
            <a:ext cx="5211641" cy="3091051"/>
          </a:xfrm>
          <a:prstGeom prst="rect">
            <a:avLst/>
          </a:prstGeom>
        </p:spPr>
      </p:pic>
    </p:spTree>
    <p:extLst>
      <p:ext uri="{BB962C8B-B14F-4D97-AF65-F5344CB8AC3E}">
        <p14:creationId xmlns:p14="http://schemas.microsoft.com/office/powerpoint/2010/main" val="705356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443588" y="252711"/>
            <a:ext cx="4931433"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21</a:t>
            </a:fld>
            <a:endParaRPr lang="en-US" dirty="0"/>
          </a:p>
        </p:txBody>
      </p:sp>
      <p:pic>
        <p:nvPicPr>
          <p:cNvPr id="3" name="Picture 2">
            <a:extLst>
              <a:ext uri="{FF2B5EF4-FFF2-40B4-BE49-F238E27FC236}">
                <a16:creationId xmlns:a16="http://schemas.microsoft.com/office/drawing/2014/main" id="{2A30E36C-BF93-5134-5DAB-2093764C0117}"/>
              </a:ext>
            </a:extLst>
          </p:cNvPr>
          <p:cNvPicPr>
            <a:picLocks noChangeAspect="1"/>
          </p:cNvPicPr>
          <p:nvPr/>
        </p:nvPicPr>
        <p:blipFill>
          <a:blip r:embed="rId2"/>
          <a:stretch>
            <a:fillRect/>
          </a:stretch>
        </p:blipFill>
        <p:spPr>
          <a:xfrm>
            <a:off x="147897" y="2003009"/>
            <a:ext cx="5577042" cy="3149435"/>
          </a:xfrm>
          <a:prstGeom prst="rect">
            <a:avLst/>
          </a:prstGeom>
        </p:spPr>
      </p:pic>
      <p:pic>
        <p:nvPicPr>
          <p:cNvPr id="4" name="Picture 3">
            <a:extLst>
              <a:ext uri="{FF2B5EF4-FFF2-40B4-BE49-F238E27FC236}">
                <a16:creationId xmlns:a16="http://schemas.microsoft.com/office/drawing/2014/main" id="{00C65F85-3CA0-BCC3-AD57-2B455081A8FA}"/>
              </a:ext>
            </a:extLst>
          </p:cNvPr>
          <p:cNvPicPr>
            <a:picLocks noChangeAspect="1"/>
          </p:cNvPicPr>
          <p:nvPr/>
        </p:nvPicPr>
        <p:blipFill>
          <a:blip r:embed="rId3"/>
          <a:stretch>
            <a:fillRect/>
          </a:stretch>
        </p:blipFill>
        <p:spPr>
          <a:xfrm>
            <a:off x="5915771" y="1970636"/>
            <a:ext cx="6038349" cy="3149434"/>
          </a:xfrm>
          <a:prstGeom prst="rect">
            <a:avLst/>
          </a:prstGeom>
        </p:spPr>
      </p:pic>
    </p:spTree>
    <p:extLst>
      <p:ext uri="{BB962C8B-B14F-4D97-AF65-F5344CB8AC3E}">
        <p14:creationId xmlns:p14="http://schemas.microsoft.com/office/powerpoint/2010/main" val="2945569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443588" y="252711"/>
            <a:ext cx="4931433"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22</a:t>
            </a:fld>
            <a:endParaRPr lang="en-US" dirty="0"/>
          </a:p>
        </p:txBody>
      </p:sp>
      <p:pic>
        <p:nvPicPr>
          <p:cNvPr id="5" name="Picture 4">
            <a:extLst>
              <a:ext uri="{FF2B5EF4-FFF2-40B4-BE49-F238E27FC236}">
                <a16:creationId xmlns:a16="http://schemas.microsoft.com/office/drawing/2014/main" id="{C8B30AC4-DAC4-8BF7-4ECA-844EEF77E3F7}"/>
              </a:ext>
            </a:extLst>
          </p:cNvPr>
          <p:cNvPicPr>
            <a:picLocks noChangeAspect="1"/>
          </p:cNvPicPr>
          <p:nvPr/>
        </p:nvPicPr>
        <p:blipFill>
          <a:blip r:embed="rId2"/>
          <a:stretch>
            <a:fillRect/>
          </a:stretch>
        </p:blipFill>
        <p:spPr>
          <a:xfrm>
            <a:off x="556590" y="1906702"/>
            <a:ext cx="5356026" cy="3985148"/>
          </a:xfrm>
          <a:prstGeom prst="rect">
            <a:avLst/>
          </a:prstGeom>
        </p:spPr>
      </p:pic>
      <p:pic>
        <p:nvPicPr>
          <p:cNvPr id="9" name="Picture 8">
            <a:extLst>
              <a:ext uri="{FF2B5EF4-FFF2-40B4-BE49-F238E27FC236}">
                <a16:creationId xmlns:a16="http://schemas.microsoft.com/office/drawing/2014/main" id="{D31C3976-D21B-1A35-98BE-758832F56BFC}"/>
              </a:ext>
            </a:extLst>
          </p:cNvPr>
          <p:cNvPicPr>
            <a:picLocks noChangeAspect="1"/>
          </p:cNvPicPr>
          <p:nvPr/>
        </p:nvPicPr>
        <p:blipFill>
          <a:blip r:embed="rId3"/>
          <a:stretch>
            <a:fillRect/>
          </a:stretch>
        </p:blipFill>
        <p:spPr>
          <a:xfrm>
            <a:off x="6154936" y="1906701"/>
            <a:ext cx="4571374" cy="3985149"/>
          </a:xfrm>
          <a:prstGeom prst="rect">
            <a:avLst/>
          </a:prstGeom>
        </p:spPr>
      </p:pic>
      <p:sp>
        <p:nvSpPr>
          <p:cNvPr id="2" name="TextBox 1">
            <a:extLst>
              <a:ext uri="{FF2B5EF4-FFF2-40B4-BE49-F238E27FC236}">
                <a16:creationId xmlns:a16="http://schemas.microsoft.com/office/drawing/2014/main" id="{E60A9730-E47E-054E-1A20-C6DC967E0359}"/>
              </a:ext>
            </a:extLst>
          </p:cNvPr>
          <p:cNvSpPr txBox="1"/>
          <p:nvPr/>
        </p:nvSpPr>
        <p:spPr>
          <a:xfrm>
            <a:off x="1240403" y="1393608"/>
            <a:ext cx="3449662" cy="369332"/>
          </a:xfrm>
          <a:prstGeom prst="rect">
            <a:avLst/>
          </a:prstGeom>
          <a:noFill/>
        </p:spPr>
        <p:txBody>
          <a:bodyPr wrap="none" rtlCol="0">
            <a:spAutoFit/>
          </a:bodyPr>
          <a:lstStyle/>
          <a:p>
            <a:r>
              <a:rPr lang="en-US" dirty="0">
                <a:solidFill>
                  <a:schemeClr val="bg1"/>
                </a:solidFill>
              </a:rPr>
              <a:t>Training and validation accuracy</a:t>
            </a:r>
            <a:endParaRPr lang="en-IN" dirty="0">
              <a:solidFill>
                <a:schemeClr val="bg1"/>
              </a:solidFill>
            </a:endParaRPr>
          </a:p>
        </p:txBody>
      </p:sp>
      <p:sp>
        <p:nvSpPr>
          <p:cNvPr id="4" name="TextBox 3">
            <a:extLst>
              <a:ext uri="{FF2B5EF4-FFF2-40B4-BE49-F238E27FC236}">
                <a16:creationId xmlns:a16="http://schemas.microsoft.com/office/drawing/2014/main" id="{65FE85F1-D79D-9669-9902-0B5634F99FF6}"/>
              </a:ext>
            </a:extLst>
          </p:cNvPr>
          <p:cNvSpPr txBox="1"/>
          <p:nvPr/>
        </p:nvSpPr>
        <p:spPr>
          <a:xfrm>
            <a:off x="6979485" y="1393608"/>
            <a:ext cx="2922275" cy="369332"/>
          </a:xfrm>
          <a:prstGeom prst="rect">
            <a:avLst/>
          </a:prstGeom>
          <a:noFill/>
        </p:spPr>
        <p:txBody>
          <a:bodyPr wrap="none" rtlCol="0">
            <a:spAutoFit/>
          </a:bodyPr>
          <a:lstStyle/>
          <a:p>
            <a:r>
              <a:rPr lang="en-US" dirty="0">
                <a:solidFill>
                  <a:schemeClr val="bg1"/>
                </a:solidFill>
              </a:rPr>
              <a:t>Training and validation loss</a:t>
            </a:r>
            <a:endParaRPr lang="en-IN" dirty="0">
              <a:solidFill>
                <a:schemeClr val="bg1"/>
              </a:solidFill>
            </a:endParaRPr>
          </a:p>
        </p:txBody>
      </p:sp>
      <p:sp>
        <p:nvSpPr>
          <p:cNvPr id="3" name="TextBox 2">
            <a:extLst>
              <a:ext uri="{FF2B5EF4-FFF2-40B4-BE49-F238E27FC236}">
                <a16:creationId xmlns:a16="http://schemas.microsoft.com/office/drawing/2014/main" id="{70C67C71-D908-44A1-DF68-9DB085EA3FAD}"/>
              </a:ext>
            </a:extLst>
          </p:cNvPr>
          <p:cNvSpPr txBox="1"/>
          <p:nvPr/>
        </p:nvSpPr>
        <p:spPr>
          <a:xfrm>
            <a:off x="1410754" y="5991712"/>
            <a:ext cx="3108960" cy="646331"/>
          </a:xfrm>
          <a:prstGeom prst="rect">
            <a:avLst/>
          </a:prstGeom>
          <a:noFill/>
        </p:spPr>
        <p:txBody>
          <a:bodyPr wrap="square" rtlCol="0">
            <a:spAutoFit/>
          </a:bodyPr>
          <a:lstStyle/>
          <a:p>
            <a:r>
              <a:rPr lang="en-US" dirty="0">
                <a:solidFill>
                  <a:schemeClr val="bg1"/>
                </a:solidFill>
              </a:rPr>
              <a:t>X-AXIS: EPOCHS</a:t>
            </a:r>
          </a:p>
          <a:p>
            <a:r>
              <a:rPr lang="en-US" dirty="0">
                <a:solidFill>
                  <a:schemeClr val="bg1"/>
                </a:solidFill>
              </a:rPr>
              <a:t>Y-AXIS:ACCURACY IN %</a:t>
            </a:r>
            <a:endParaRPr lang="en-IN" dirty="0">
              <a:solidFill>
                <a:schemeClr val="bg1"/>
              </a:solidFill>
            </a:endParaRPr>
          </a:p>
        </p:txBody>
      </p:sp>
      <p:sp>
        <p:nvSpPr>
          <p:cNvPr id="7" name="TextBox 6">
            <a:extLst>
              <a:ext uri="{FF2B5EF4-FFF2-40B4-BE49-F238E27FC236}">
                <a16:creationId xmlns:a16="http://schemas.microsoft.com/office/drawing/2014/main" id="{A604069A-7F60-85E3-8DA6-7428330D7486}"/>
              </a:ext>
            </a:extLst>
          </p:cNvPr>
          <p:cNvSpPr txBox="1"/>
          <p:nvPr/>
        </p:nvSpPr>
        <p:spPr>
          <a:xfrm>
            <a:off x="6979485" y="5991711"/>
            <a:ext cx="3299791" cy="646331"/>
          </a:xfrm>
          <a:prstGeom prst="rect">
            <a:avLst/>
          </a:prstGeom>
          <a:noFill/>
        </p:spPr>
        <p:txBody>
          <a:bodyPr wrap="square" rtlCol="0">
            <a:spAutoFit/>
          </a:bodyPr>
          <a:lstStyle/>
          <a:p>
            <a:r>
              <a:rPr lang="en-US" dirty="0">
                <a:solidFill>
                  <a:schemeClr val="bg1"/>
                </a:solidFill>
              </a:rPr>
              <a:t>X-AXIS:EPOCHS</a:t>
            </a:r>
          </a:p>
          <a:p>
            <a:r>
              <a:rPr lang="en-IN" dirty="0">
                <a:solidFill>
                  <a:schemeClr val="bg1"/>
                </a:solidFill>
              </a:rPr>
              <a:t>Y-AXIS:LOSS IN %</a:t>
            </a:r>
          </a:p>
        </p:txBody>
      </p:sp>
    </p:spTree>
    <p:extLst>
      <p:ext uri="{BB962C8B-B14F-4D97-AF65-F5344CB8AC3E}">
        <p14:creationId xmlns:p14="http://schemas.microsoft.com/office/powerpoint/2010/main" val="959473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443588" y="252711"/>
            <a:ext cx="4931433"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23</a:t>
            </a:fld>
            <a:endParaRPr lang="en-US" dirty="0"/>
          </a:p>
        </p:txBody>
      </p:sp>
      <p:pic>
        <p:nvPicPr>
          <p:cNvPr id="3" name="Picture 2">
            <a:extLst>
              <a:ext uri="{FF2B5EF4-FFF2-40B4-BE49-F238E27FC236}">
                <a16:creationId xmlns:a16="http://schemas.microsoft.com/office/drawing/2014/main" id="{A9434A82-921D-01EA-9FD9-C5B14396E1E9}"/>
              </a:ext>
            </a:extLst>
          </p:cNvPr>
          <p:cNvPicPr>
            <a:picLocks noChangeAspect="1"/>
          </p:cNvPicPr>
          <p:nvPr/>
        </p:nvPicPr>
        <p:blipFill>
          <a:blip r:embed="rId2"/>
          <a:stretch>
            <a:fillRect/>
          </a:stretch>
        </p:blipFill>
        <p:spPr>
          <a:xfrm>
            <a:off x="378016" y="2144139"/>
            <a:ext cx="5739033" cy="3628507"/>
          </a:xfrm>
          <a:prstGeom prst="rect">
            <a:avLst/>
          </a:prstGeom>
        </p:spPr>
      </p:pic>
      <p:pic>
        <p:nvPicPr>
          <p:cNvPr id="5" name="Picture 4">
            <a:extLst>
              <a:ext uri="{FF2B5EF4-FFF2-40B4-BE49-F238E27FC236}">
                <a16:creationId xmlns:a16="http://schemas.microsoft.com/office/drawing/2014/main" id="{2B909BC2-EB20-EBF0-CFD2-262BF1A3CB96}"/>
              </a:ext>
            </a:extLst>
          </p:cNvPr>
          <p:cNvPicPr>
            <a:picLocks noChangeAspect="1"/>
          </p:cNvPicPr>
          <p:nvPr/>
        </p:nvPicPr>
        <p:blipFill>
          <a:blip r:embed="rId3"/>
          <a:stretch>
            <a:fillRect/>
          </a:stretch>
        </p:blipFill>
        <p:spPr>
          <a:xfrm>
            <a:off x="6255804" y="4185295"/>
            <a:ext cx="5454594" cy="1657210"/>
          </a:xfrm>
          <a:prstGeom prst="rect">
            <a:avLst/>
          </a:prstGeom>
        </p:spPr>
      </p:pic>
      <p:pic>
        <p:nvPicPr>
          <p:cNvPr id="9" name="Picture 8">
            <a:extLst>
              <a:ext uri="{FF2B5EF4-FFF2-40B4-BE49-F238E27FC236}">
                <a16:creationId xmlns:a16="http://schemas.microsoft.com/office/drawing/2014/main" id="{16CAFA8D-D7DC-8458-7AEA-018E2FBA7774}"/>
              </a:ext>
            </a:extLst>
          </p:cNvPr>
          <p:cNvPicPr>
            <a:picLocks noChangeAspect="1"/>
          </p:cNvPicPr>
          <p:nvPr/>
        </p:nvPicPr>
        <p:blipFill>
          <a:blip r:embed="rId4"/>
          <a:stretch>
            <a:fillRect/>
          </a:stretch>
        </p:blipFill>
        <p:spPr>
          <a:xfrm>
            <a:off x="6214176" y="1773776"/>
            <a:ext cx="5537851" cy="2411519"/>
          </a:xfrm>
          <a:prstGeom prst="rect">
            <a:avLst/>
          </a:prstGeom>
        </p:spPr>
      </p:pic>
      <p:sp>
        <p:nvSpPr>
          <p:cNvPr id="2" name="TextBox 1">
            <a:extLst>
              <a:ext uri="{FF2B5EF4-FFF2-40B4-BE49-F238E27FC236}">
                <a16:creationId xmlns:a16="http://schemas.microsoft.com/office/drawing/2014/main" id="{8842A8E5-64C5-87DC-29FC-CF9F57F26DC8}"/>
              </a:ext>
            </a:extLst>
          </p:cNvPr>
          <p:cNvSpPr txBox="1"/>
          <p:nvPr/>
        </p:nvSpPr>
        <p:spPr>
          <a:xfrm>
            <a:off x="1470991" y="1503226"/>
            <a:ext cx="2790908" cy="400110"/>
          </a:xfrm>
          <a:prstGeom prst="rect">
            <a:avLst/>
          </a:prstGeom>
          <a:noFill/>
        </p:spPr>
        <p:txBody>
          <a:bodyPr wrap="square" rtlCol="0">
            <a:spAutoFit/>
          </a:bodyPr>
          <a:lstStyle/>
          <a:p>
            <a:r>
              <a:rPr lang="en-US" sz="2000" dirty="0">
                <a:solidFill>
                  <a:schemeClr val="bg1"/>
                </a:solidFill>
              </a:rPr>
              <a:t>Confusion matrix</a:t>
            </a:r>
            <a:endParaRPr lang="en-IN" sz="2000" dirty="0">
              <a:solidFill>
                <a:schemeClr val="bg1"/>
              </a:solidFill>
            </a:endParaRPr>
          </a:p>
        </p:txBody>
      </p:sp>
      <p:sp>
        <p:nvSpPr>
          <p:cNvPr id="7" name="TextBox 6">
            <a:extLst>
              <a:ext uri="{FF2B5EF4-FFF2-40B4-BE49-F238E27FC236}">
                <a16:creationId xmlns:a16="http://schemas.microsoft.com/office/drawing/2014/main" id="{7398746B-4174-3AAF-B8F6-54B7EAAD20D8}"/>
              </a:ext>
            </a:extLst>
          </p:cNvPr>
          <p:cNvSpPr txBox="1"/>
          <p:nvPr/>
        </p:nvSpPr>
        <p:spPr>
          <a:xfrm>
            <a:off x="6687046" y="1333949"/>
            <a:ext cx="3744551" cy="369332"/>
          </a:xfrm>
          <a:prstGeom prst="rect">
            <a:avLst/>
          </a:prstGeom>
          <a:noFill/>
        </p:spPr>
        <p:txBody>
          <a:bodyPr wrap="none" rtlCol="0">
            <a:spAutoFit/>
          </a:bodyPr>
          <a:lstStyle/>
          <a:p>
            <a:r>
              <a:rPr lang="en-US" dirty="0">
                <a:solidFill>
                  <a:schemeClr val="bg1"/>
                </a:solidFill>
              </a:rPr>
              <a:t>Classification report and evaluation</a:t>
            </a:r>
            <a:endParaRPr lang="en-IN" dirty="0">
              <a:solidFill>
                <a:schemeClr val="bg1"/>
              </a:solidFill>
            </a:endParaRPr>
          </a:p>
        </p:txBody>
      </p:sp>
    </p:spTree>
    <p:extLst>
      <p:ext uri="{BB962C8B-B14F-4D97-AF65-F5344CB8AC3E}">
        <p14:creationId xmlns:p14="http://schemas.microsoft.com/office/powerpoint/2010/main" val="1112363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443588" y="252711"/>
            <a:ext cx="8354283" cy="1325563"/>
          </a:xfrm>
        </p:spPr>
        <p:txBody>
          <a:bodyPr/>
          <a:lstStyle/>
          <a:p>
            <a:pPr algn="just"/>
            <a:r>
              <a:rPr lang="en-US" dirty="0"/>
              <a:t>RESULTS: DENSE-NET</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24</a:t>
            </a:fld>
            <a:endParaRPr lang="en-US" dirty="0"/>
          </a:p>
        </p:txBody>
      </p:sp>
      <p:sp>
        <p:nvSpPr>
          <p:cNvPr id="2" name="TextBox 1">
            <a:extLst>
              <a:ext uri="{FF2B5EF4-FFF2-40B4-BE49-F238E27FC236}">
                <a16:creationId xmlns:a16="http://schemas.microsoft.com/office/drawing/2014/main" id="{2CC88FFE-CBED-38E8-3CEB-00688DD084EE}"/>
              </a:ext>
            </a:extLst>
          </p:cNvPr>
          <p:cNvSpPr txBox="1"/>
          <p:nvPr/>
        </p:nvSpPr>
        <p:spPr>
          <a:xfrm>
            <a:off x="4572001" y="1334033"/>
            <a:ext cx="1891030" cy="369332"/>
          </a:xfrm>
          <a:prstGeom prst="rect">
            <a:avLst/>
          </a:prstGeom>
          <a:noFill/>
        </p:spPr>
        <p:txBody>
          <a:bodyPr wrap="none" rtlCol="0">
            <a:spAutoFit/>
          </a:bodyPr>
          <a:lstStyle/>
          <a:p>
            <a:r>
              <a:rPr lang="en-US" dirty="0">
                <a:solidFill>
                  <a:schemeClr val="bg1"/>
                </a:solidFill>
              </a:rPr>
              <a:t>ARCHITECTURE</a:t>
            </a:r>
            <a:endParaRPr lang="en-IN" dirty="0">
              <a:solidFill>
                <a:schemeClr val="bg1"/>
              </a:solidFill>
            </a:endParaRPr>
          </a:p>
        </p:txBody>
      </p:sp>
      <p:pic>
        <p:nvPicPr>
          <p:cNvPr id="10" name="Picture 9">
            <a:extLst>
              <a:ext uri="{FF2B5EF4-FFF2-40B4-BE49-F238E27FC236}">
                <a16:creationId xmlns:a16="http://schemas.microsoft.com/office/drawing/2014/main" id="{0641E43B-59D7-A821-7508-C1A734C30EFD}"/>
              </a:ext>
            </a:extLst>
          </p:cNvPr>
          <p:cNvPicPr>
            <a:picLocks noChangeAspect="1"/>
          </p:cNvPicPr>
          <p:nvPr/>
        </p:nvPicPr>
        <p:blipFill>
          <a:blip r:embed="rId2"/>
          <a:stretch>
            <a:fillRect/>
          </a:stretch>
        </p:blipFill>
        <p:spPr>
          <a:xfrm>
            <a:off x="505060" y="2067339"/>
            <a:ext cx="5682543" cy="3840480"/>
          </a:xfrm>
          <a:prstGeom prst="rect">
            <a:avLst/>
          </a:prstGeom>
        </p:spPr>
      </p:pic>
      <p:pic>
        <p:nvPicPr>
          <p:cNvPr id="12" name="Picture 11">
            <a:extLst>
              <a:ext uri="{FF2B5EF4-FFF2-40B4-BE49-F238E27FC236}">
                <a16:creationId xmlns:a16="http://schemas.microsoft.com/office/drawing/2014/main" id="{4CEF7712-DE81-2F54-3796-0FCBBA2BCA52}"/>
              </a:ext>
            </a:extLst>
          </p:cNvPr>
          <p:cNvPicPr>
            <a:picLocks noChangeAspect="1"/>
          </p:cNvPicPr>
          <p:nvPr/>
        </p:nvPicPr>
        <p:blipFill>
          <a:blip r:embed="rId3"/>
          <a:stretch>
            <a:fillRect/>
          </a:stretch>
        </p:blipFill>
        <p:spPr>
          <a:xfrm>
            <a:off x="6359076" y="1818691"/>
            <a:ext cx="4898813" cy="4337776"/>
          </a:xfrm>
          <a:prstGeom prst="rect">
            <a:avLst/>
          </a:prstGeom>
        </p:spPr>
      </p:pic>
    </p:spTree>
    <p:extLst>
      <p:ext uri="{BB962C8B-B14F-4D97-AF65-F5344CB8AC3E}">
        <p14:creationId xmlns:p14="http://schemas.microsoft.com/office/powerpoint/2010/main" val="2150551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443588" y="252711"/>
            <a:ext cx="8354283"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25</a:t>
            </a:fld>
            <a:endParaRPr lang="en-US" dirty="0"/>
          </a:p>
        </p:txBody>
      </p:sp>
      <p:pic>
        <p:nvPicPr>
          <p:cNvPr id="3" name="Picture 2">
            <a:extLst>
              <a:ext uri="{FF2B5EF4-FFF2-40B4-BE49-F238E27FC236}">
                <a16:creationId xmlns:a16="http://schemas.microsoft.com/office/drawing/2014/main" id="{98483717-333B-32AE-1E52-3C8C6D043616}"/>
              </a:ext>
            </a:extLst>
          </p:cNvPr>
          <p:cNvPicPr>
            <a:picLocks noChangeAspect="1"/>
          </p:cNvPicPr>
          <p:nvPr/>
        </p:nvPicPr>
        <p:blipFill>
          <a:blip r:embed="rId2"/>
          <a:stretch>
            <a:fillRect/>
          </a:stretch>
        </p:blipFill>
        <p:spPr>
          <a:xfrm>
            <a:off x="6096000" y="1802802"/>
            <a:ext cx="5905110" cy="4843873"/>
          </a:xfrm>
          <a:prstGeom prst="rect">
            <a:avLst/>
          </a:prstGeom>
        </p:spPr>
      </p:pic>
      <p:pic>
        <p:nvPicPr>
          <p:cNvPr id="5" name="Picture 4">
            <a:extLst>
              <a:ext uri="{FF2B5EF4-FFF2-40B4-BE49-F238E27FC236}">
                <a16:creationId xmlns:a16="http://schemas.microsoft.com/office/drawing/2014/main" id="{57A3F410-BD06-CE98-B329-36E6AC4D749F}"/>
              </a:ext>
            </a:extLst>
          </p:cNvPr>
          <p:cNvPicPr>
            <a:picLocks noChangeAspect="1"/>
          </p:cNvPicPr>
          <p:nvPr/>
        </p:nvPicPr>
        <p:blipFill>
          <a:blip r:embed="rId3"/>
          <a:stretch>
            <a:fillRect/>
          </a:stretch>
        </p:blipFill>
        <p:spPr>
          <a:xfrm>
            <a:off x="500027" y="1747450"/>
            <a:ext cx="5352201" cy="2784817"/>
          </a:xfrm>
          <a:prstGeom prst="rect">
            <a:avLst/>
          </a:prstGeom>
        </p:spPr>
      </p:pic>
      <p:pic>
        <p:nvPicPr>
          <p:cNvPr id="9" name="Picture 8">
            <a:extLst>
              <a:ext uri="{FF2B5EF4-FFF2-40B4-BE49-F238E27FC236}">
                <a16:creationId xmlns:a16="http://schemas.microsoft.com/office/drawing/2014/main" id="{EDB443B6-0145-F523-B6B9-4E1AADAECD79}"/>
              </a:ext>
            </a:extLst>
          </p:cNvPr>
          <p:cNvPicPr>
            <a:picLocks noChangeAspect="1"/>
          </p:cNvPicPr>
          <p:nvPr/>
        </p:nvPicPr>
        <p:blipFill>
          <a:blip r:embed="rId4"/>
          <a:stretch>
            <a:fillRect/>
          </a:stretch>
        </p:blipFill>
        <p:spPr>
          <a:xfrm>
            <a:off x="500027" y="4532267"/>
            <a:ext cx="5353707" cy="2135360"/>
          </a:xfrm>
          <a:prstGeom prst="rect">
            <a:avLst/>
          </a:prstGeom>
        </p:spPr>
      </p:pic>
      <p:sp>
        <p:nvSpPr>
          <p:cNvPr id="2" name="TextBox 1">
            <a:extLst>
              <a:ext uri="{FF2B5EF4-FFF2-40B4-BE49-F238E27FC236}">
                <a16:creationId xmlns:a16="http://schemas.microsoft.com/office/drawing/2014/main" id="{2CC88FFE-CBED-38E8-3CEB-00688DD084EE}"/>
              </a:ext>
            </a:extLst>
          </p:cNvPr>
          <p:cNvSpPr txBox="1"/>
          <p:nvPr/>
        </p:nvSpPr>
        <p:spPr>
          <a:xfrm>
            <a:off x="4572001" y="1334033"/>
            <a:ext cx="2194575" cy="369332"/>
          </a:xfrm>
          <a:prstGeom prst="rect">
            <a:avLst/>
          </a:prstGeom>
          <a:noFill/>
        </p:spPr>
        <p:txBody>
          <a:bodyPr wrap="none" rtlCol="0">
            <a:spAutoFit/>
          </a:bodyPr>
          <a:lstStyle/>
          <a:p>
            <a:r>
              <a:rPr lang="en-US" dirty="0">
                <a:solidFill>
                  <a:schemeClr val="bg1"/>
                </a:solidFill>
              </a:rPr>
              <a:t>MODEL SUMMARY</a:t>
            </a:r>
            <a:endParaRPr lang="en-IN" dirty="0">
              <a:solidFill>
                <a:schemeClr val="bg1"/>
              </a:solidFill>
            </a:endParaRPr>
          </a:p>
        </p:txBody>
      </p:sp>
    </p:spTree>
    <p:extLst>
      <p:ext uri="{BB962C8B-B14F-4D97-AF65-F5344CB8AC3E}">
        <p14:creationId xmlns:p14="http://schemas.microsoft.com/office/powerpoint/2010/main" val="374309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443588" y="252711"/>
            <a:ext cx="4931433"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26</a:t>
            </a:fld>
            <a:endParaRPr lang="en-US" dirty="0"/>
          </a:p>
        </p:txBody>
      </p:sp>
      <p:pic>
        <p:nvPicPr>
          <p:cNvPr id="3" name="Picture 2">
            <a:extLst>
              <a:ext uri="{FF2B5EF4-FFF2-40B4-BE49-F238E27FC236}">
                <a16:creationId xmlns:a16="http://schemas.microsoft.com/office/drawing/2014/main" id="{47374651-D57F-34E0-3D74-76D06E781E8C}"/>
              </a:ext>
            </a:extLst>
          </p:cNvPr>
          <p:cNvPicPr>
            <a:picLocks noChangeAspect="1"/>
          </p:cNvPicPr>
          <p:nvPr/>
        </p:nvPicPr>
        <p:blipFill>
          <a:blip r:embed="rId2"/>
          <a:stretch>
            <a:fillRect/>
          </a:stretch>
        </p:blipFill>
        <p:spPr>
          <a:xfrm>
            <a:off x="73205" y="2154745"/>
            <a:ext cx="5926068" cy="3188532"/>
          </a:xfrm>
          <a:prstGeom prst="rect">
            <a:avLst/>
          </a:prstGeom>
        </p:spPr>
      </p:pic>
      <p:pic>
        <p:nvPicPr>
          <p:cNvPr id="5" name="Picture 4">
            <a:extLst>
              <a:ext uri="{FF2B5EF4-FFF2-40B4-BE49-F238E27FC236}">
                <a16:creationId xmlns:a16="http://schemas.microsoft.com/office/drawing/2014/main" id="{D7B73292-0551-7777-6701-7F051A0836BF}"/>
              </a:ext>
            </a:extLst>
          </p:cNvPr>
          <p:cNvPicPr>
            <a:picLocks noChangeAspect="1"/>
          </p:cNvPicPr>
          <p:nvPr/>
        </p:nvPicPr>
        <p:blipFill>
          <a:blip r:embed="rId3"/>
          <a:stretch>
            <a:fillRect/>
          </a:stretch>
        </p:blipFill>
        <p:spPr>
          <a:xfrm>
            <a:off x="6096000" y="2240221"/>
            <a:ext cx="5994639" cy="3017579"/>
          </a:xfrm>
          <a:prstGeom prst="rect">
            <a:avLst/>
          </a:prstGeom>
        </p:spPr>
      </p:pic>
      <p:sp>
        <p:nvSpPr>
          <p:cNvPr id="2" name="TextBox 1">
            <a:extLst>
              <a:ext uri="{FF2B5EF4-FFF2-40B4-BE49-F238E27FC236}">
                <a16:creationId xmlns:a16="http://schemas.microsoft.com/office/drawing/2014/main" id="{A42FC3C9-92DB-7A63-0399-B15513F6FACB}"/>
              </a:ext>
            </a:extLst>
          </p:cNvPr>
          <p:cNvSpPr txBox="1"/>
          <p:nvPr/>
        </p:nvSpPr>
        <p:spPr>
          <a:xfrm>
            <a:off x="2512612" y="1582249"/>
            <a:ext cx="1511952" cy="461665"/>
          </a:xfrm>
          <a:prstGeom prst="rect">
            <a:avLst/>
          </a:prstGeom>
          <a:noFill/>
        </p:spPr>
        <p:txBody>
          <a:bodyPr wrap="none" rtlCol="0">
            <a:spAutoFit/>
          </a:bodyPr>
          <a:lstStyle/>
          <a:p>
            <a:r>
              <a:rPr lang="en-US" sz="2400" dirty="0">
                <a:solidFill>
                  <a:schemeClr val="bg1"/>
                </a:solidFill>
              </a:rPr>
              <a:t>EPOCHS:</a:t>
            </a:r>
            <a:endParaRPr lang="en-IN" sz="2400" dirty="0">
              <a:solidFill>
                <a:schemeClr val="bg1"/>
              </a:solidFill>
            </a:endParaRPr>
          </a:p>
        </p:txBody>
      </p:sp>
    </p:spTree>
    <p:extLst>
      <p:ext uri="{BB962C8B-B14F-4D97-AF65-F5344CB8AC3E}">
        <p14:creationId xmlns:p14="http://schemas.microsoft.com/office/powerpoint/2010/main" val="2916673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443588" y="252711"/>
            <a:ext cx="4931433"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27</a:t>
            </a:fld>
            <a:endParaRPr lang="en-US" dirty="0"/>
          </a:p>
        </p:txBody>
      </p:sp>
      <p:pic>
        <p:nvPicPr>
          <p:cNvPr id="3" name="Picture 2">
            <a:extLst>
              <a:ext uri="{FF2B5EF4-FFF2-40B4-BE49-F238E27FC236}">
                <a16:creationId xmlns:a16="http://schemas.microsoft.com/office/drawing/2014/main" id="{71FE4CF1-E672-AC52-88CE-93A9EA097C5B}"/>
              </a:ext>
            </a:extLst>
          </p:cNvPr>
          <p:cNvPicPr>
            <a:picLocks noChangeAspect="1"/>
          </p:cNvPicPr>
          <p:nvPr/>
        </p:nvPicPr>
        <p:blipFill>
          <a:blip r:embed="rId2"/>
          <a:stretch>
            <a:fillRect/>
          </a:stretch>
        </p:blipFill>
        <p:spPr>
          <a:xfrm>
            <a:off x="873159" y="2039448"/>
            <a:ext cx="5407885" cy="4186749"/>
          </a:xfrm>
          <a:prstGeom prst="rect">
            <a:avLst/>
          </a:prstGeom>
        </p:spPr>
      </p:pic>
      <p:pic>
        <p:nvPicPr>
          <p:cNvPr id="5" name="Picture 4">
            <a:extLst>
              <a:ext uri="{FF2B5EF4-FFF2-40B4-BE49-F238E27FC236}">
                <a16:creationId xmlns:a16="http://schemas.microsoft.com/office/drawing/2014/main" id="{489D5115-0A11-5729-144F-5B7E03E37A45}"/>
              </a:ext>
            </a:extLst>
          </p:cNvPr>
          <p:cNvPicPr>
            <a:picLocks noChangeAspect="1"/>
          </p:cNvPicPr>
          <p:nvPr/>
        </p:nvPicPr>
        <p:blipFill>
          <a:blip r:embed="rId3"/>
          <a:stretch>
            <a:fillRect/>
          </a:stretch>
        </p:blipFill>
        <p:spPr>
          <a:xfrm>
            <a:off x="6702843" y="2039449"/>
            <a:ext cx="4615998" cy="4166596"/>
          </a:xfrm>
          <a:prstGeom prst="rect">
            <a:avLst/>
          </a:prstGeom>
        </p:spPr>
      </p:pic>
      <p:sp>
        <p:nvSpPr>
          <p:cNvPr id="2" name="TextBox 1">
            <a:extLst>
              <a:ext uri="{FF2B5EF4-FFF2-40B4-BE49-F238E27FC236}">
                <a16:creationId xmlns:a16="http://schemas.microsoft.com/office/drawing/2014/main" id="{A3DAEE23-6C04-4311-BA59-147054AE36F8}"/>
              </a:ext>
            </a:extLst>
          </p:cNvPr>
          <p:cNvSpPr txBox="1"/>
          <p:nvPr/>
        </p:nvSpPr>
        <p:spPr>
          <a:xfrm>
            <a:off x="1137036" y="1578274"/>
            <a:ext cx="4477508" cy="369332"/>
          </a:xfrm>
          <a:prstGeom prst="rect">
            <a:avLst/>
          </a:prstGeom>
          <a:noFill/>
        </p:spPr>
        <p:txBody>
          <a:bodyPr wrap="none" rtlCol="0">
            <a:spAutoFit/>
          </a:bodyPr>
          <a:lstStyle/>
          <a:p>
            <a:r>
              <a:rPr lang="en-US" dirty="0">
                <a:solidFill>
                  <a:schemeClr val="bg1"/>
                </a:solidFill>
              </a:rPr>
              <a:t>TRAINING AND VALIDATION ACCURACY</a:t>
            </a:r>
            <a:endParaRPr lang="en-IN" dirty="0">
              <a:solidFill>
                <a:schemeClr val="bg1"/>
              </a:solidFill>
            </a:endParaRPr>
          </a:p>
        </p:txBody>
      </p:sp>
      <p:sp>
        <p:nvSpPr>
          <p:cNvPr id="4" name="TextBox 3">
            <a:extLst>
              <a:ext uri="{FF2B5EF4-FFF2-40B4-BE49-F238E27FC236}">
                <a16:creationId xmlns:a16="http://schemas.microsoft.com/office/drawing/2014/main" id="{6B35BE4A-0045-702D-579F-481398E19C65}"/>
              </a:ext>
            </a:extLst>
          </p:cNvPr>
          <p:cNvSpPr txBox="1"/>
          <p:nvPr/>
        </p:nvSpPr>
        <p:spPr>
          <a:xfrm>
            <a:off x="7044856" y="1598427"/>
            <a:ext cx="3819507" cy="369332"/>
          </a:xfrm>
          <a:prstGeom prst="rect">
            <a:avLst/>
          </a:prstGeom>
          <a:noFill/>
        </p:spPr>
        <p:txBody>
          <a:bodyPr wrap="none" rtlCol="0">
            <a:spAutoFit/>
          </a:bodyPr>
          <a:lstStyle/>
          <a:p>
            <a:r>
              <a:rPr lang="en-US" dirty="0">
                <a:solidFill>
                  <a:schemeClr val="bg1"/>
                </a:solidFill>
              </a:rPr>
              <a:t>TRAINING AND VALIDATION LOSS</a:t>
            </a:r>
            <a:endParaRPr lang="en-IN" dirty="0">
              <a:solidFill>
                <a:schemeClr val="bg1"/>
              </a:solidFill>
            </a:endParaRPr>
          </a:p>
        </p:txBody>
      </p:sp>
      <p:sp>
        <p:nvSpPr>
          <p:cNvPr id="7" name="TextBox 6">
            <a:extLst>
              <a:ext uri="{FF2B5EF4-FFF2-40B4-BE49-F238E27FC236}">
                <a16:creationId xmlns:a16="http://schemas.microsoft.com/office/drawing/2014/main" id="{86C6856F-1DA5-7AE7-D7F3-4738FA6049DD}"/>
              </a:ext>
            </a:extLst>
          </p:cNvPr>
          <p:cNvSpPr txBox="1"/>
          <p:nvPr/>
        </p:nvSpPr>
        <p:spPr>
          <a:xfrm flipH="1">
            <a:off x="1443857" y="6226198"/>
            <a:ext cx="3365391" cy="923330"/>
          </a:xfrm>
          <a:prstGeom prst="rect">
            <a:avLst/>
          </a:prstGeom>
          <a:noFill/>
        </p:spPr>
        <p:txBody>
          <a:bodyPr wrap="square" rtlCol="0">
            <a:spAutoFit/>
          </a:bodyPr>
          <a:lstStyle/>
          <a:p>
            <a:r>
              <a:rPr lang="en-US" dirty="0">
                <a:solidFill>
                  <a:schemeClr val="bg1"/>
                </a:solidFill>
              </a:rPr>
              <a:t>X-AXIS: EPOCH, </a:t>
            </a:r>
          </a:p>
          <a:p>
            <a:r>
              <a:rPr lang="en-US" dirty="0">
                <a:solidFill>
                  <a:schemeClr val="bg1"/>
                </a:solidFill>
              </a:rPr>
              <a:t>Y-AXIS: ACUCURACY</a:t>
            </a:r>
          </a:p>
          <a:p>
            <a:endParaRPr lang="en-IN" dirty="0">
              <a:solidFill>
                <a:schemeClr val="bg1"/>
              </a:solidFill>
            </a:endParaRPr>
          </a:p>
        </p:txBody>
      </p:sp>
      <p:sp>
        <p:nvSpPr>
          <p:cNvPr id="9" name="TextBox 8">
            <a:extLst>
              <a:ext uri="{FF2B5EF4-FFF2-40B4-BE49-F238E27FC236}">
                <a16:creationId xmlns:a16="http://schemas.microsoft.com/office/drawing/2014/main" id="{A83628B3-63A5-7B3C-44CF-08ECC104F5CF}"/>
              </a:ext>
            </a:extLst>
          </p:cNvPr>
          <p:cNvSpPr txBox="1"/>
          <p:nvPr/>
        </p:nvSpPr>
        <p:spPr>
          <a:xfrm>
            <a:off x="7294255" y="6318531"/>
            <a:ext cx="3570108" cy="369332"/>
          </a:xfrm>
          <a:prstGeom prst="rect">
            <a:avLst/>
          </a:prstGeom>
          <a:noFill/>
        </p:spPr>
        <p:txBody>
          <a:bodyPr wrap="square" rtlCol="0">
            <a:spAutoFit/>
          </a:bodyPr>
          <a:lstStyle/>
          <a:p>
            <a:r>
              <a:rPr lang="en-US" dirty="0"/>
              <a:t>X</a:t>
            </a:r>
            <a:r>
              <a:rPr lang="en-US" dirty="0">
                <a:solidFill>
                  <a:schemeClr val="bg1"/>
                </a:solidFill>
              </a:rPr>
              <a:t>X-AXIS: EPOCH, Y-AXIS:LOSS</a:t>
            </a:r>
            <a:endParaRPr lang="en-IN" dirty="0"/>
          </a:p>
        </p:txBody>
      </p:sp>
    </p:spTree>
    <p:extLst>
      <p:ext uri="{BB962C8B-B14F-4D97-AF65-F5344CB8AC3E}">
        <p14:creationId xmlns:p14="http://schemas.microsoft.com/office/powerpoint/2010/main" val="515400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2443588" y="252711"/>
            <a:ext cx="4931433" cy="1325563"/>
          </a:xfrm>
        </p:spPr>
        <p:txBody>
          <a:bodyPr/>
          <a:lstStyle/>
          <a:p>
            <a:pPr algn="just"/>
            <a:r>
              <a:rPr lang="en-US" dirty="0"/>
              <a:t>RESULTS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28</a:t>
            </a:fld>
            <a:endParaRPr lang="en-US" dirty="0"/>
          </a:p>
        </p:txBody>
      </p:sp>
      <p:pic>
        <p:nvPicPr>
          <p:cNvPr id="3" name="Picture 2">
            <a:extLst>
              <a:ext uri="{FF2B5EF4-FFF2-40B4-BE49-F238E27FC236}">
                <a16:creationId xmlns:a16="http://schemas.microsoft.com/office/drawing/2014/main" id="{63C13E8C-4B24-C799-3A19-E9E49802A320}"/>
              </a:ext>
            </a:extLst>
          </p:cNvPr>
          <p:cNvPicPr>
            <a:picLocks noChangeAspect="1"/>
          </p:cNvPicPr>
          <p:nvPr/>
        </p:nvPicPr>
        <p:blipFill>
          <a:blip r:embed="rId2"/>
          <a:stretch>
            <a:fillRect/>
          </a:stretch>
        </p:blipFill>
        <p:spPr>
          <a:xfrm>
            <a:off x="413468" y="1918800"/>
            <a:ext cx="5963478" cy="4307398"/>
          </a:xfrm>
          <a:prstGeom prst="rect">
            <a:avLst/>
          </a:prstGeom>
        </p:spPr>
      </p:pic>
      <p:pic>
        <p:nvPicPr>
          <p:cNvPr id="5" name="Picture 4">
            <a:extLst>
              <a:ext uri="{FF2B5EF4-FFF2-40B4-BE49-F238E27FC236}">
                <a16:creationId xmlns:a16="http://schemas.microsoft.com/office/drawing/2014/main" id="{452A3EBE-4622-EA95-6F97-D9AFA1F7B50A}"/>
              </a:ext>
            </a:extLst>
          </p:cNvPr>
          <p:cNvPicPr>
            <a:picLocks noChangeAspect="1"/>
          </p:cNvPicPr>
          <p:nvPr/>
        </p:nvPicPr>
        <p:blipFill>
          <a:blip r:embed="rId3"/>
          <a:stretch>
            <a:fillRect/>
          </a:stretch>
        </p:blipFill>
        <p:spPr>
          <a:xfrm>
            <a:off x="6877878" y="1918800"/>
            <a:ext cx="4368000" cy="4327097"/>
          </a:xfrm>
          <a:prstGeom prst="rect">
            <a:avLst/>
          </a:prstGeom>
        </p:spPr>
      </p:pic>
      <p:sp>
        <p:nvSpPr>
          <p:cNvPr id="7" name="TextBox 6">
            <a:extLst>
              <a:ext uri="{FF2B5EF4-FFF2-40B4-BE49-F238E27FC236}">
                <a16:creationId xmlns:a16="http://schemas.microsoft.com/office/drawing/2014/main" id="{E09A5D5A-3D3E-B841-E909-A00CEA707AB0}"/>
              </a:ext>
            </a:extLst>
          </p:cNvPr>
          <p:cNvSpPr txBox="1"/>
          <p:nvPr/>
        </p:nvSpPr>
        <p:spPr>
          <a:xfrm>
            <a:off x="2385391" y="1393608"/>
            <a:ext cx="5242654" cy="369332"/>
          </a:xfrm>
          <a:prstGeom prst="rect">
            <a:avLst/>
          </a:prstGeom>
          <a:noFill/>
        </p:spPr>
        <p:txBody>
          <a:bodyPr wrap="none" rtlCol="0">
            <a:spAutoFit/>
          </a:bodyPr>
          <a:lstStyle/>
          <a:p>
            <a:r>
              <a:rPr lang="en-US" dirty="0">
                <a:solidFill>
                  <a:schemeClr val="bg1"/>
                </a:solidFill>
              </a:rPr>
              <a:t>QCNN MODEL SUMMARY AND ARCHITECTURE</a:t>
            </a:r>
            <a:endParaRPr lang="en-IN" dirty="0">
              <a:solidFill>
                <a:schemeClr val="bg1"/>
              </a:solidFill>
            </a:endParaRPr>
          </a:p>
        </p:txBody>
      </p:sp>
    </p:spTree>
    <p:extLst>
      <p:ext uri="{BB962C8B-B14F-4D97-AF65-F5344CB8AC3E}">
        <p14:creationId xmlns:p14="http://schemas.microsoft.com/office/powerpoint/2010/main" val="2780042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29</a:t>
            </a:fld>
            <a:endParaRPr lang="en-US" dirty="0"/>
          </a:p>
        </p:txBody>
      </p:sp>
      <p:sp>
        <p:nvSpPr>
          <p:cNvPr id="7" name="TextBox 6">
            <a:extLst>
              <a:ext uri="{FF2B5EF4-FFF2-40B4-BE49-F238E27FC236}">
                <a16:creationId xmlns:a16="http://schemas.microsoft.com/office/drawing/2014/main" id="{E09A5D5A-3D3E-B841-E909-A00CEA707AB0}"/>
              </a:ext>
            </a:extLst>
          </p:cNvPr>
          <p:cNvSpPr txBox="1"/>
          <p:nvPr/>
        </p:nvSpPr>
        <p:spPr>
          <a:xfrm>
            <a:off x="2003728" y="49838"/>
            <a:ext cx="3655744" cy="584775"/>
          </a:xfrm>
          <a:prstGeom prst="rect">
            <a:avLst/>
          </a:prstGeom>
          <a:noFill/>
        </p:spPr>
        <p:txBody>
          <a:bodyPr wrap="none" rtlCol="0">
            <a:spAutoFit/>
          </a:bodyPr>
          <a:lstStyle/>
          <a:p>
            <a:r>
              <a:rPr lang="en-US" sz="3200" dirty="0">
                <a:solidFill>
                  <a:schemeClr val="bg1"/>
                </a:solidFill>
              </a:rPr>
              <a:t>Genetic Algorithms</a:t>
            </a:r>
            <a:endParaRPr lang="en-IN" sz="3200" dirty="0">
              <a:solidFill>
                <a:schemeClr val="bg1"/>
              </a:solidFill>
            </a:endParaRPr>
          </a:p>
        </p:txBody>
      </p:sp>
      <p:sp>
        <p:nvSpPr>
          <p:cNvPr id="2" name="TextBox 1">
            <a:extLst>
              <a:ext uri="{FF2B5EF4-FFF2-40B4-BE49-F238E27FC236}">
                <a16:creationId xmlns:a16="http://schemas.microsoft.com/office/drawing/2014/main" id="{DC525793-13BF-444C-C946-2C14B345C3AF}"/>
              </a:ext>
            </a:extLst>
          </p:cNvPr>
          <p:cNvSpPr txBox="1"/>
          <p:nvPr/>
        </p:nvSpPr>
        <p:spPr>
          <a:xfrm>
            <a:off x="343959" y="682013"/>
            <a:ext cx="6975282" cy="5909310"/>
          </a:xfrm>
          <a:prstGeom prst="rect">
            <a:avLst/>
          </a:prstGeom>
          <a:noFill/>
        </p:spPr>
        <p:txBody>
          <a:bodyPr wrap="square" rtlCol="0">
            <a:spAutoFit/>
          </a:bodyPr>
          <a:lstStyle/>
          <a:p>
            <a:pPr algn="just"/>
            <a:r>
              <a:rPr lang="en-US" b="0" i="0" dirty="0">
                <a:solidFill>
                  <a:schemeClr val="bg1"/>
                </a:solidFill>
                <a:effectLst/>
                <a:latin typeface="Nunito" pitchFamily="2" charset="0"/>
              </a:rPr>
              <a:t>Genetic Algorithms(GAs) are adaptive heuristic search algorithms that belong to the larger part of evolutionary algorithms. Genetic algorithms are based on the ideas of natural selection and genetics. These are intelligent exploitation of random search provided with historical data to direct the search into the region of better performance in solution space. </a:t>
            </a:r>
            <a:r>
              <a:rPr lang="en-US" b="1" i="0" dirty="0">
                <a:solidFill>
                  <a:schemeClr val="bg1"/>
                </a:solidFill>
                <a:effectLst/>
                <a:latin typeface="Nunito" pitchFamily="2" charset="0"/>
              </a:rPr>
              <a:t>They are commonly used to generate high-quality solutions for optimization problems and search problems.</a:t>
            </a:r>
          </a:p>
          <a:p>
            <a:endParaRPr lang="en-US" b="1" dirty="0">
              <a:solidFill>
                <a:schemeClr val="bg1"/>
              </a:solidFill>
              <a:latin typeface="Nunito" pitchFamily="2" charset="0"/>
            </a:endParaRPr>
          </a:p>
          <a:p>
            <a:pPr algn="just" fontAlgn="base"/>
            <a:r>
              <a:rPr lang="en-US" b="1" i="0" dirty="0">
                <a:solidFill>
                  <a:schemeClr val="bg1"/>
                </a:solidFill>
                <a:effectLst/>
                <a:latin typeface="Nunito" pitchFamily="2" charset="0"/>
              </a:rPr>
              <a:t>Search space</a:t>
            </a:r>
            <a:endParaRPr lang="en-US" b="0" i="0" dirty="0">
              <a:solidFill>
                <a:schemeClr val="bg1"/>
              </a:solidFill>
              <a:effectLst/>
              <a:latin typeface="Nunito" pitchFamily="2" charset="0"/>
            </a:endParaRPr>
          </a:p>
          <a:p>
            <a:pPr algn="just" fontAlgn="base"/>
            <a:r>
              <a:rPr lang="en-US" b="0" i="0" dirty="0">
                <a:solidFill>
                  <a:schemeClr val="bg1"/>
                </a:solidFill>
                <a:effectLst/>
                <a:latin typeface="Nunito" pitchFamily="2" charset="0"/>
              </a:rPr>
              <a:t>The population of individuals are maintained within search space. Each individual represents a solution in search space for given problem. Each individual is coded as a finite length vector (analogous to chromosome) of components. These variable components are analogous to Genes. Thus a chromosome (individual) is composed of several genes (variable components). A Fitness Score is given to each individual which </a:t>
            </a:r>
            <a:r>
              <a:rPr lang="en-US" b="1" i="0" dirty="0">
                <a:solidFill>
                  <a:schemeClr val="bg1"/>
                </a:solidFill>
                <a:effectLst/>
                <a:latin typeface="Nunito" pitchFamily="2" charset="0"/>
              </a:rPr>
              <a:t>shows the ability of an individual to “compete”</a:t>
            </a:r>
            <a:r>
              <a:rPr lang="en-US" b="0" i="0" dirty="0">
                <a:solidFill>
                  <a:schemeClr val="bg1"/>
                </a:solidFill>
                <a:effectLst/>
                <a:latin typeface="Nunito" pitchFamily="2" charset="0"/>
              </a:rPr>
              <a:t>. The individual having optimal fitness score (or near optimal) are sought. </a:t>
            </a:r>
          </a:p>
          <a:p>
            <a:endParaRPr lang="en-IN" dirty="0">
              <a:solidFill>
                <a:schemeClr val="bg1"/>
              </a:solidFill>
            </a:endParaRPr>
          </a:p>
        </p:txBody>
      </p:sp>
      <p:pic>
        <p:nvPicPr>
          <p:cNvPr id="9" name="Picture 8">
            <a:extLst>
              <a:ext uri="{FF2B5EF4-FFF2-40B4-BE49-F238E27FC236}">
                <a16:creationId xmlns:a16="http://schemas.microsoft.com/office/drawing/2014/main" id="{D3414F77-8D93-8C77-758E-A6D4D0844348}"/>
              </a:ext>
            </a:extLst>
          </p:cNvPr>
          <p:cNvPicPr>
            <a:picLocks noChangeAspect="1"/>
          </p:cNvPicPr>
          <p:nvPr/>
        </p:nvPicPr>
        <p:blipFill>
          <a:blip r:embed="rId2"/>
          <a:stretch>
            <a:fillRect/>
          </a:stretch>
        </p:blipFill>
        <p:spPr>
          <a:xfrm>
            <a:off x="7314726" y="1781092"/>
            <a:ext cx="4672171" cy="2997642"/>
          </a:xfrm>
          <a:prstGeom prst="rect">
            <a:avLst/>
          </a:prstGeom>
        </p:spPr>
      </p:pic>
    </p:spTree>
    <p:extLst>
      <p:ext uri="{BB962C8B-B14F-4D97-AF65-F5344CB8AC3E}">
        <p14:creationId xmlns:p14="http://schemas.microsoft.com/office/powerpoint/2010/main" val="420634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1105232" y="0"/>
            <a:ext cx="10515600" cy="1325563"/>
          </a:xfrm>
        </p:spPr>
        <p:txBody>
          <a:bodyPr/>
          <a:lstStyle/>
          <a:p>
            <a:pPr algn="just"/>
            <a:r>
              <a:rPr lang="en-US" dirty="0"/>
              <a:t>RELATED WORK</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a:t>
            </a:fld>
            <a:endParaRPr lang="en-US" dirty="0"/>
          </a:p>
        </p:txBody>
      </p:sp>
      <p:graphicFrame>
        <p:nvGraphicFramePr>
          <p:cNvPr id="2" name="Table 7">
            <a:extLst>
              <a:ext uri="{FF2B5EF4-FFF2-40B4-BE49-F238E27FC236}">
                <a16:creationId xmlns:a16="http://schemas.microsoft.com/office/drawing/2014/main" id="{6F6B53B2-1740-E5DC-96C7-3E77B2DBE417}"/>
              </a:ext>
            </a:extLst>
          </p:cNvPr>
          <p:cNvGraphicFramePr>
            <a:graphicFrameLocks/>
          </p:cNvGraphicFramePr>
          <p:nvPr>
            <p:extLst>
              <p:ext uri="{D42A27DB-BD31-4B8C-83A1-F6EECF244321}">
                <p14:modId xmlns:p14="http://schemas.microsoft.com/office/powerpoint/2010/main" val="127638707"/>
              </p:ext>
            </p:extLst>
          </p:nvPr>
        </p:nvGraphicFramePr>
        <p:xfrm>
          <a:off x="1105232" y="1335185"/>
          <a:ext cx="9462050" cy="5030601"/>
        </p:xfrm>
        <a:graphic>
          <a:graphicData uri="http://schemas.openxmlformats.org/drawingml/2006/table">
            <a:tbl>
              <a:tblPr firstRow="1" bandRow="1">
                <a:tableStyleId>{5C22544A-7EE6-4342-B048-85BDC9FD1C3A}</a:tableStyleId>
              </a:tblPr>
              <a:tblGrid>
                <a:gridCol w="1143397">
                  <a:extLst>
                    <a:ext uri="{9D8B030D-6E8A-4147-A177-3AD203B41FA5}">
                      <a16:colId xmlns:a16="http://schemas.microsoft.com/office/drawing/2014/main" val="1886700380"/>
                    </a:ext>
                  </a:extLst>
                </a:gridCol>
                <a:gridCol w="5344867">
                  <a:extLst>
                    <a:ext uri="{9D8B030D-6E8A-4147-A177-3AD203B41FA5}">
                      <a16:colId xmlns:a16="http://schemas.microsoft.com/office/drawing/2014/main" val="132993793"/>
                    </a:ext>
                  </a:extLst>
                </a:gridCol>
                <a:gridCol w="2973786">
                  <a:extLst>
                    <a:ext uri="{9D8B030D-6E8A-4147-A177-3AD203B41FA5}">
                      <a16:colId xmlns:a16="http://schemas.microsoft.com/office/drawing/2014/main" val="2408715191"/>
                    </a:ext>
                  </a:extLst>
                </a:gridCol>
              </a:tblGrid>
              <a:tr h="413956">
                <a:tc>
                  <a:txBody>
                    <a:bodyPr/>
                    <a:lstStyle/>
                    <a:p>
                      <a:pPr algn="just"/>
                      <a:r>
                        <a:rPr lang="en-US" sz="1600" dirty="0">
                          <a:latin typeface="Arial Nova" panose="020B0504020202020204" pitchFamily="34" charset="0"/>
                        </a:rPr>
                        <a:t>S.no</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Arial Nova" panose="020B0504020202020204" pitchFamily="34" charset="0"/>
                          <a:cs typeface="Biome" panose="020B0503030204020804" pitchFamily="34" charset="0"/>
                        </a:rPr>
                        <a:t>Study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dirty="0">
                          <a:latin typeface="Arial Nova" panose="020B0504020202020204" pitchFamily="34" charset="0"/>
                          <a:cs typeface="Biome" panose="020B0503030204020804" pitchFamily="34" charset="0"/>
                        </a:rPr>
                        <a:t>Approach</a:t>
                      </a: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10052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i="0" u="none" strike="noStrike" noProof="1">
                          <a:solidFill>
                            <a:schemeClr val="bg1"/>
                          </a:solidFill>
                          <a:effectLst/>
                          <a:latin typeface="Arial Nova" panose="020B0504020202020204" pitchFamily="34" charset="0"/>
                          <a:cs typeface="Biome" panose="020B0503030204020804" pitchFamily="34" charset="0"/>
                        </a:rPr>
                        <a:t>1.</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just"/>
                      <a:r>
                        <a:rPr lang="en-US" sz="1400" b="0" i="0" kern="1200" dirty="0">
                          <a:solidFill>
                            <a:schemeClr val="bg1"/>
                          </a:solidFill>
                          <a:effectLst/>
                          <a:latin typeface="Times New Roman" panose="02020603050405020304" pitchFamily="18" charset="0"/>
                          <a:ea typeface="+mn-ea"/>
                          <a:cs typeface="Times New Roman" panose="02020603050405020304" pitchFamily="18" charset="0"/>
                        </a:rPr>
                        <a:t>An eight-layer CNN structure was studied by Wang et al. Six layers served the feature extraction process in convolutional layers and two fully connected layers in classification. The results showed that max-pooling and Leaky Rectified Linear unit gave a high performance. </a:t>
                      </a:r>
                      <a:endParaRPr lang="en-US" sz="1400"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just"/>
                      <a:r>
                        <a:rPr lang="en-US" sz="1800" dirty="0">
                          <a:solidFill>
                            <a:schemeClr val="bg1"/>
                          </a:solidFill>
                          <a:latin typeface="Times New Roman" panose="02020603050405020304" pitchFamily="18" charset="0"/>
                          <a:cs typeface="Times New Roman" panose="02020603050405020304" pitchFamily="18" charset="0"/>
                        </a:rPr>
                        <a:t>Deep Learning</a:t>
                      </a: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11616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i="0" u="none" strike="noStrike" noProof="1">
                          <a:solidFill>
                            <a:schemeClr val="bg1"/>
                          </a:solidFill>
                          <a:effectLst/>
                          <a:latin typeface="Arial Nova" panose="020B0504020202020204" pitchFamily="34" charset="0"/>
                          <a:cs typeface="Biome" panose="020B0503030204020804" pitchFamily="34" charset="0"/>
                        </a:rPr>
                        <a:t>2.</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just"/>
                      <a:r>
                        <a:rPr lang="en-US" sz="1400" b="0" i="0" kern="1200" dirty="0">
                          <a:solidFill>
                            <a:schemeClr val="bg1"/>
                          </a:solidFill>
                          <a:effectLst/>
                          <a:latin typeface="Times New Roman" panose="02020603050405020304" pitchFamily="18" charset="0"/>
                          <a:ea typeface="+mn-ea"/>
                          <a:cs typeface="Times New Roman" panose="02020603050405020304" pitchFamily="18" charset="0"/>
                        </a:rPr>
                        <a:t>Korolev et al. proved that an equivalent performance could be realized. When the residual network and plain 3D CNN architectures were applied on 3D structural MRI brain scans, the results showed that the two networks’ depth was very long, and the complexity was high. They did not achieve high performance as expected.</a:t>
                      </a:r>
                      <a:endParaRPr lang="en-US" sz="1400"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just"/>
                      <a:r>
                        <a:rPr lang="en-US" sz="1800" dirty="0">
                          <a:solidFill>
                            <a:schemeClr val="bg1"/>
                          </a:solidFill>
                          <a:latin typeface="Times New Roman" panose="02020603050405020304" pitchFamily="18" charset="0"/>
                          <a:cs typeface="Times New Roman" panose="02020603050405020304" pitchFamily="18" charset="0"/>
                        </a:rPr>
                        <a:t>Deep Learning</a:t>
                      </a: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14743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u="none" strike="noStrike" noProof="1">
                          <a:solidFill>
                            <a:schemeClr val="bg1"/>
                          </a:solidFill>
                          <a:effectLst/>
                          <a:latin typeface="Arial Nova" panose="020B0504020202020204" pitchFamily="34" charset="0"/>
                          <a:cs typeface="Biome" panose="020B0503030204020804" pitchFamily="34" charset="0"/>
                        </a:rPr>
                        <a:t>3.</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just"/>
                      <a:r>
                        <a:rPr lang="en-US" sz="1400" b="0" i="0" kern="1200" dirty="0">
                          <a:solidFill>
                            <a:schemeClr val="bg1"/>
                          </a:solidFill>
                          <a:effectLst/>
                          <a:latin typeface="Times New Roman" panose="02020603050405020304" pitchFamily="18" charset="0"/>
                          <a:ea typeface="+mn-ea"/>
                          <a:cs typeface="Times New Roman" panose="02020603050405020304" pitchFamily="18" charset="0"/>
                        </a:rPr>
                        <a:t>A novel CNN framework was proposed based on a multi-modal MRI analytical method using DTI or Functional Magnetic Resonance Imaging (fMRI) data by Wang et al. The framework classified AD, NC, and amnestic mild cognitive impairment (aMCI) patients. Although it achieved high classification accuracy, it is expected that using 3D convolution instead of 2D convolution would give better performance</a:t>
                      </a:r>
                      <a:r>
                        <a:rPr lang="en-US" sz="1200" b="0" i="0" kern="1200" dirty="0">
                          <a:solidFill>
                            <a:schemeClr val="bg1"/>
                          </a:solidFill>
                          <a:effectLst/>
                          <a:latin typeface="Times New Roman" panose="02020603050405020304" pitchFamily="18" charset="0"/>
                          <a:ea typeface="+mn-ea"/>
                          <a:cs typeface="Times New Roman" panose="02020603050405020304" pitchFamily="18" charset="0"/>
                        </a:rPr>
                        <a:t>.</a:t>
                      </a:r>
                      <a:endParaRPr lang="en-US" sz="1200" dirty="0">
                        <a:solidFill>
                          <a:schemeClr val="bg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just"/>
                      <a:r>
                        <a:rPr lang="en-US" sz="1800" dirty="0">
                          <a:solidFill>
                            <a:schemeClr val="bg1"/>
                          </a:solidFill>
                          <a:latin typeface="Times New Roman" panose="02020603050405020304" pitchFamily="18" charset="0"/>
                          <a:cs typeface="Times New Roman" panose="02020603050405020304" pitchFamily="18" charset="0"/>
                        </a:rPr>
                        <a:t>Deep Learning</a:t>
                      </a: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r h="871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600" b="1" i="0" u="none" strike="noStrike" noProof="1">
                          <a:solidFill>
                            <a:schemeClr val="bg1"/>
                          </a:solidFill>
                          <a:effectLst/>
                          <a:latin typeface="Arial Nova" panose="020B0504020202020204" pitchFamily="34" charset="0"/>
                          <a:cs typeface="Biome" panose="020B0503030204020804" pitchFamily="34" charset="0"/>
                        </a:rPr>
                        <a:t>4.</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solidFill>
                            <a:srgbClr val="E5E5E5"/>
                          </a:solidFill>
                          <a:latin typeface="Times New Roman" panose="02020603050405020304" pitchFamily="18" charset="0"/>
                          <a:cs typeface="Times New Roman" panose="02020603050405020304" pitchFamily="18" charset="0"/>
                        </a:rPr>
                        <a:t>"Quantum-inspired binary immune algorithm for feature selection and classification of Alzheimer's disease" by Md. </a:t>
                      </a:r>
                      <a:r>
                        <a:rPr lang="en-US" sz="1400" dirty="0" err="1">
                          <a:solidFill>
                            <a:srgbClr val="E5E5E5"/>
                          </a:solidFill>
                          <a:latin typeface="Times New Roman" panose="02020603050405020304" pitchFamily="18" charset="0"/>
                          <a:cs typeface="Times New Roman" panose="02020603050405020304" pitchFamily="18" charset="0"/>
                        </a:rPr>
                        <a:t>Rakibul</a:t>
                      </a:r>
                      <a:r>
                        <a:rPr lang="en-US" sz="1400" dirty="0">
                          <a:solidFill>
                            <a:srgbClr val="E5E5E5"/>
                          </a:solidFill>
                          <a:latin typeface="Times New Roman" panose="02020603050405020304" pitchFamily="18" charset="0"/>
                          <a:cs typeface="Times New Roman" panose="02020603050405020304" pitchFamily="18" charset="0"/>
                        </a:rPr>
                        <a:t> Islam and Md. Ahsan Ullah.</a:t>
                      </a:r>
                    </a:p>
                    <a:p>
                      <a:pPr algn="ct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rgbClr val="E5E5E5"/>
                          </a:solidFill>
                          <a:latin typeface="Times New Roman" panose="02020603050405020304" pitchFamily="18" charset="0"/>
                          <a:cs typeface="Times New Roman" panose="02020603050405020304" pitchFamily="18" charset="0"/>
                        </a:rPr>
                        <a:t>Quantum-inspired algorithm and feature selection</a:t>
                      </a:r>
                    </a:p>
                    <a:p>
                      <a:pPr algn="ct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2985697070"/>
                  </a:ext>
                </a:extLst>
              </a:tr>
            </a:tbl>
          </a:graphicData>
        </a:graphic>
      </p:graphicFrame>
    </p:spTree>
    <p:extLst>
      <p:ext uri="{BB962C8B-B14F-4D97-AF65-F5344CB8AC3E}">
        <p14:creationId xmlns:p14="http://schemas.microsoft.com/office/powerpoint/2010/main" val="3740148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1407382" y="643421"/>
            <a:ext cx="10515600" cy="1325563"/>
          </a:xfrm>
        </p:spPr>
        <p:txBody>
          <a:bodyPr/>
          <a:lstStyle/>
          <a:p>
            <a:pPr algn="just"/>
            <a:r>
              <a:rPr lang="en-US" dirty="0"/>
              <a:t>WORK STATUS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30</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1407382" y="2274073"/>
            <a:ext cx="9263270" cy="3693319"/>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solidFill>
                  <a:schemeClr val="bg1"/>
                </a:solidFill>
              </a:rPr>
              <a:t>Completed with Data preprocessing </a:t>
            </a:r>
          </a:p>
          <a:p>
            <a:pPr marL="285750" indent="-285750" algn="just">
              <a:buFont typeface="Wingdings" panose="05000000000000000000" pitchFamily="2" charset="2"/>
              <a:buChar char="q"/>
            </a:pPr>
            <a:r>
              <a:rPr lang="en-US" dirty="0">
                <a:solidFill>
                  <a:schemeClr val="bg1"/>
                </a:solidFill>
              </a:rPr>
              <a:t>Model selection and implementation done</a:t>
            </a:r>
          </a:p>
          <a:p>
            <a:pPr marL="285750" indent="-285750" algn="just">
              <a:buFont typeface="Wingdings" panose="05000000000000000000" pitchFamily="2" charset="2"/>
              <a:buChar char="q"/>
            </a:pPr>
            <a:r>
              <a:rPr lang="en-US" dirty="0">
                <a:solidFill>
                  <a:schemeClr val="bg1"/>
                </a:solidFill>
              </a:rPr>
              <a:t>Data split in training and testing done</a:t>
            </a:r>
          </a:p>
          <a:p>
            <a:pPr marL="285750" indent="-285750" algn="just">
              <a:buFont typeface="Wingdings" panose="05000000000000000000" pitchFamily="2" charset="2"/>
              <a:buChar char="q"/>
            </a:pPr>
            <a:r>
              <a:rPr lang="en-US" dirty="0">
                <a:solidFill>
                  <a:schemeClr val="bg1"/>
                </a:solidFill>
              </a:rPr>
              <a:t>U-Net Model applied, VGG-19, DENSE-NET done </a:t>
            </a:r>
          </a:p>
          <a:p>
            <a:pPr marL="285750" indent="-285750" algn="just">
              <a:buFont typeface="Wingdings" panose="05000000000000000000" pitchFamily="2" charset="2"/>
              <a:buChar char="q"/>
            </a:pPr>
            <a:r>
              <a:rPr lang="en-US" dirty="0">
                <a:solidFill>
                  <a:schemeClr val="bg1"/>
                </a:solidFill>
              </a:rPr>
              <a:t>Evaluation and Prediction done</a:t>
            </a:r>
          </a:p>
          <a:p>
            <a:pPr marL="285750" indent="-285750" algn="just">
              <a:buFont typeface="Wingdings" panose="05000000000000000000" pitchFamily="2" charset="2"/>
              <a:buChar char="q"/>
            </a:pPr>
            <a:r>
              <a:rPr lang="en-US" dirty="0">
                <a:solidFill>
                  <a:schemeClr val="bg1"/>
                </a:solidFill>
              </a:rPr>
              <a:t> Optimization phase still in work</a:t>
            </a:r>
          </a:p>
          <a:p>
            <a:pPr marL="285750" indent="-285750" algn="just">
              <a:buFont typeface="Wingdings" panose="05000000000000000000" pitchFamily="2" charset="2"/>
              <a:buChar char="q"/>
            </a:pPr>
            <a:r>
              <a:rPr lang="en-US" dirty="0">
                <a:solidFill>
                  <a:schemeClr val="bg1"/>
                </a:solidFill>
              </a:rPr>
              <a:t>Have to Implement genetic algorithms, quantum inspired particle swarm model, neuro quantum optimization model</a:t>
            </a:r>
          </a:p>
          <a:p>
            <a:pPr marL="285750" indent="-285750" algn="just">
              <a:buFont typeface="Wingdings" panose="05000000000000000000" pitchFamily="2" charset="2"/>
              <a:buChar char="q"/>
            </a:pPr>
            <a:r>
              <a:rPr lang="en-US" dirty="0">
                <a:solidFill>
                  <a:schemeClr val="bg1"/>
                </a:solidFill>
              </a:rPr>
              <a:t>For quantum optimization, have tried applying</a:t>
            </a:r>
          </a:p>
          <a:p>
            <a:pPr algn="just"/>
            <a:r>
              <a:rPr lang="en-US" dirty="0">
                <a:solidFill>
                  <a:schemeClr val="bg1"/>
                </a:solidFill>
              </a:rPr>
              <a:t>     QCNN model but could not implement due to some errors</a:t>
            </a:r>
          </a:p>
          <a:p>
            <a:endParaRPr lang="en-US" dirty="0">
              <a:solidFill>
                <a:schemeClr val="bg1"/>
              </a:solidFill>
            </a:endParaRPr>
          </a:p>
          <a:p>
            <a:endParaRPr lang="en-US" dirty="0">
              <a:solidFill>
                <a:schemeClr val="bg1"/>
              </a:solidFill>
            </a:endParaRPr>
          </a:p>
          <a:p>
            <a:pPr marL="285750" indent="-285750">
              <a:buFont typeface="Wingdings" panose="05000000000000000000" pitchFamily="2" charset="2"/>
              <a:buChar char="q"/>
            </a:pPr>
            <a:endParaRPr lang="en-IN" dirty="0">
              <a:solidFill>
                <a:schemeClr val="bg1"/>
              </a:solidFill>
            </a:endParaRPr>
          </a:p>
        </p:txBody>
      </p:sp>
    </p:spTree>
    <p:extLst>
      <p:ext uri="{BB962C8B-B14F-4D97-AF65-F5344CB8AC3E}">
        <p14:creationId xmlns:p14="http://schemas.microsoft.com/office/powerpoint/2010/main" val="4255990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1391479" y="377810"/>
            <a:ext cx="10515600" cy="1325563"/>
          </a:xfrm>
        </p:spPr>
        <p:txBody>
          <a:bodyPr/>
          <a:lstStyle/>
          <a:p>
            <a:pPr algn="just"/>
            <a:r>
              <a:rPr lang="en-US" dirty="0"/>
              <a:t>CONCLUSION</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31</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1391479" y="1979875"/>
            <a:ext cx="9263270" cy="4524315"/>
          </a:xfrm>
          <a:prstGeom prst="rect">
            <a:avLst/>
          </a:prstGeom>
          <a:noFill/>
        </p:spPr>
        <p:txBody>
          <a:bodyPr wrap="square" rtlCol="0">
            <a:spAutoFit/>
          </a:bodyPr>
          <a:lstStyle/>
          <a:p>
            <a:pPr algn="just"/>
            <a:r>
              <a:rPr lang="en-US" dirty="0">
                <a:solidFill>
                  <a:schemeClr val="bg1"/>
                </a:solidFill>
              </a:rPr>
              <a:t>The U-Net model could only give an accuracy of 65% </a:t>
            </a:r>
          </a:p>
          <a:p>
            <a:pPr algn="just"/>
            <a:r>
              <a:rPr lang="en-US" dirty="0">
                <a:solidFill>
                  <a:schemeClr val="bg1"/>
                </a:solidFill>
              </a:rPr>
              <a:t>There could be many reasons for this some assumed:</a:t>
            </a:r>
          </a:p>
          <a:p>
            <a:pPr marL="285750" indent="-285750" algn="just">
              <a:buFont typeface="Arial" panose="020B0604020202020204" pitchFamily="34" charset="0"/>
              <a:buChar char="•"/>
            </a:pPr>
            <a:r>
              <a:rPr lang="en-US" dirty="0">
                <a:solidFill>
                  <a:schemeClr val="bg1"/>
                </a:solidFill>
              </a:rPr>
              <a:t>Data preprocessing could have been more effective for better accuracy</a:t>
            </a:r>
          </a:p>
          <a:p>
            <a:pPr marL="285750" indent="-285750" algn="just">
              <a:buFont typeface="Arial" panose="020B0604020202020204" pitchFamily="34" charset="0"/>
              <a:buChar char="•"/>
            </a:pPr>
            <a:r>
              <a:rPr lang="en-US" dirty="0">
                <a:solidFill>
                  <a:schemeClr val="bg1"/>
                </a:solidFill>
              </a:rPr>
              <a:t>Data rescaling if not done properly could give bad results so overall for a model to Perform better it is required to have an efficient data preprocessing</a:t>
            </a:r>
          </a:p>
          <a:p>
            <a:pPr marL="285750" indent="-285750" algn="just">
              <a:buFont typeface="Arial" panose="020B0604020202020204" pitchFamily="34" charset="0"/>
              <a:buChar char="•"/>
            </a:pPr>
            <a:r>
              <a:rPr lang="en-US" dirty="0">
                <a:solidFill>
                  <a:schemeClr val="bg1"/>
                </a:solidFill>
              </a:rPr>
              <a:t>Data splitting not done properly as input data is pixel value matrix and class labeled data that will be the output is categorical so converting it into binary and then matching with the dimensions of input image matrix could have been miscalculated</a:t>
            </a:r>
          </a:p>
          <a:p>
            <a:pPr algn="just"/>
            <a:endParaRPr lang="en-US" dirty="0">
              <a:solidFill>
                <a:schemeClr val="bg1"/>
              </a:solidFill>
            </a:endParaRPr>
          </a:p>
          <a:p>
            <a:pPr algn="just"/>
            <a:r>
              <a:rPr lang="en-US" dirty="0">
                <a:solidFill>
                  <a:schemeClr val="bg1"/>
                </a:solidFill>
              </a:rPr>
              <a:t>Improvement:</a:t>
            </a:r>
          </a:p>
          <a:p>
            <a:pPr marL="285750" indent="-285750" algn="just">
              <a:buFont typeface="Arial" panose="020B0604020202020204" pitchFamily="34" charset="0"/>
              <a:buChar char="•"/>
            </a:pPr>
            <a:r>
              <a:rPr lang="en-US" dirty="0">
                <a:solidFill>
                  <a:schemeClr val="bg1"/>
                </a:solidFill>
              </a:rPr>
              <a:t>Better data processing</a:t>
            </a:r>
          </a:p>
          <a:p>
            <a:pPr marL="285750" indent="-285750" algn="just">
              <a:buFont typeface="Arial" panose="020B0604020202020204" pitchFamily="34" charset="0"/>
              <a:buChar char="•"/>
            </a:pPr>
            <a:r>
              <a:rPr lang="en-US" dirty="0">
                <a:solidFill>
                  <a:schemeClr val="bg1"/>
                </a:solidFill>
              </a:rPr>
              <a:t>Applying other models to analyze and choose the one with relatively better accuracy then All other</a:t>
            </a:r>
          </a:p>
          <a:p>
            <a:endParaRPr lang="en-US" dirty="0">
              <a:solidFill>
                <a:schemeClr val="bg1"/>
              </a:solidFill>
            </a:endParaRPr>
          </a:p>
          <a:p>
            <a:endParaRPr lang="en-US" dirty="0">
              <a:solidFill>
                <a:schemeClr val="bg1"/>
              </a:solidFill>
            </a:endParaRPr>
          </a:p>
          <a:p>
            <a:pPr marL="285750" indent="-285750">
              <a:buFont typeface="Wingdings" panose="05000000000000000000" pitchFamily="2" charset="2"/>
              <a:buChar char="q"/>
            </a:pPr>
            <a:endParaRPr lang="en-IN" dirty="0">
              <a:solidFill>
                <a:schemeClr val="bg1"/>
              </a:solidFill>
            </a:endParaRPr>
          </a:p>
        </p:txBody>
      </p:sp>
    </p:spTree>
    <p:extLst>
      <p:ext uri="{BB962C8B-B14F-4D97-AF65-F5344CB8AC3E}">
        <p14:creationId xmlns:p14="http://schemas.microsoft.com/office/powerpoint/2010/main" val="2600926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1391479" y="444638"/>
            <a:ext cx="10515600" cy="1325563"/>
          </a:xfrm>
        </p:spPr>
        <p:txBody>
          <a:bodyPr/>
          <a:lstStyle/>
          <a:p>
            <a:pPr algn="just"/>
            <a:r>
              <a:rPr lang="en-US" dirty="0"/>
              <a:t>RESEARCH PAPER</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32</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1504122" y="1979874"/>
            <a:ext cx="9183756" cy="3140765"/>
          </a:xfrm>
          <a:prstGeom prst="rect">
            <a:avLst/>
          </a:prstGeom>
          <a:noFill/>
        </p:spPr>
        <p:txBody>
          <a:bodyPr wrap="square" rtlCol="0">
            <a:spAutoFit/>
          </a:bodyPr>
          <a:lstStyle/>
          <a:p>
            <a:endParaRPr lang="en-US" dirty="0">
              <a:solidFill>
                <a:schemeClr val="bg1"/>
              </a:solidFill>
            </a:endParaRPr>
          </a:p>
          <a:p>
            <a:endParaRPr lang="en-US" dirty="0">
              <a:solidFill>
                <a:schemeClr val="bg1"/>
              </a:solidFill>
            </a:endParaRPr>
          </a:p>
          <a:p>
            <a:pPr algn="just"/>
            <a:r>
              <a:rPr lang="en-US" sz="4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Evolutionary Computing and Quantum Optimization initiated MRI image-based Alzheimer’s detection</a:t>
            </a:r>
            <a:endParaRPr lang="en-IN" sz="4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dirty="0">
              <a:solidFill>
                <a:schemeClr val="bg1"/>
              </a:solidFill>
            </a:endParaRPr>
          </a:p>
          <a:p>
            <a:pPr algn="just"/>
            <a:r>
              <a:rPr lang="en-IN" dirty="0">
                <a:solidFill>
                  <a:schemeClr val="bg1"/>
                </a:solidFill>
              </a:rPr>
              <a:t>INITIAL WRITING STARTED</a:t>
            </a:r>
          </a:p>
        </p:txBody>
      </p:sp>
    </p:spTree>
    <p:extLst>
      <p:ext uri="{BB962C8B-B14F-4D97-AF65-F5344CB8AC3E}">
        <p14:creationId xmlns:p14="http://schemas.microsoft.com/office/powerpoint/2010/main" val="2896352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1391479" y="365125"/>
            <a:ext cx="10515600" cy="1325563"/>
          </a:xfrm>
        </p:spPr>
        <p:txBody>
          <a:bodyPr/>
          <a:lstStyle/>
          <a:p>
            <a:pPr algn="just"/>
            <a:r>
              <a:rPr lang="en-US" dirty="0"/>
              <a:t>REFERNCES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33</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1391479" y="1979875"/>
            <a:ext cx="9263270" cy="4801314"/>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Josefa Diaz Alvarez, Jordi A. Matias </a:t>
            </a:r>
            <a:r>
              <a:rPr lang="en-US" dirty="0" err="1">
                <a:solidFill>
                  <a:schemeClr val="bg1"/>
                </a:solidFill>
                <a:latin typeface="Times New Roman" panose="02020603050405020304" pitchFamily="18" charset="0"/>
                <a:cs typeface="Times New Roman" panose="02020603050405020304" pitchFamily="18" charset="0"/>
              </a:rPr>
              <a:t>Guiu</a:t>
            </a:r>
            <a:r>
              <a:rPr lang="en-US" dirty="0">
                <a:solidFill>
                  <a:schemeClr val="bg1"/>
                </a:solidFill>
                <a:latin typeface="Times New Roman" panose="02020603050405020304" pitchFamily="18" charset="0"/>
                <a:cs typeface="Times New Roman" panose="02020603050405020304" pitchFamily="18" charset="0"/>
              </a:rPr>
              <a:t>, Maria Nieves Cabrera Martin, Vanesa </a:t>
            </a:r>
            <a:r>
              <a:rPr lang="en-US" dirty="0" err="1">
                <a:solidFill>
                  <a:schemeClr val="bg1"/>
                </a:solidFill>
                <a:latin typeface="Times New Roman" panose="02020603050405020304" pitchFamily="18" charset="0"/>
                <a:cs typeface="Times New Roman" panose="02020603050405020304" pitchFamily="18" charset="0"/>
              </a:rPr>
              <a:t>Pytel</a:t>
            </a:r>
            <a:r>
              <a:rPr lang="en-US" dirty="0">
                <a:solidFill>
                  <a:schemeClr val="bg1"/>
                </a:solidFill>
                <a:latin typeface="Times New Roman" panose="02020603050405020304" pitchFamily="18" charset="0"/>
                <a:cs typeface="Times New Roman" panose="02020603050405020304" pitchFamily="18" charset="0"/>
              </a:rPr>
              <a:t>, Ignacio Segovia-Rios, “</a:t>
            </a:r>
            <a:r>
              <a:rPr lang="en-IN" b="0" i="0" dirty="0">
                <a:solidFill>
                  <a:schemeClr val="bg1"/>
                </a:solidFill>
                <a:effectLst/>
                <a:latin typeface="Times New Roman" panose="02020603050405020304" pitchFamily="18" charset="0"/>
                <a:cs typeface="Times New Roman" panose="02020603050405020304" pitchFamily="18" charset="0"/>
              </a:rPr>
              <a:t>Genetic Algorithms for Optimized Diagnosis of Alzheimer’s Disease and Frontotemporal Dementia Using Fluorodeoxyglucose Positron Emission Tomography Imaging, front. Aging </a:t>
            </a:r>
            <a:r>
              <a:rPr lang="en-IN" b="0" i="0" dirty="0" err="1">
                <a:solidFill>
                  <a:schemeClr val="bg1"/>
                </a:solidFill>
                <a:effectLst/>
                <a:latin typeface="Times New Roman" panose="02020603050405020304" pitchFamily="18" charset="0"/>
                <a:cs typeface="Times New Roman" panose="02020603050405020304" pitchFamily="18" charset="0"/>
              </a:rPr>
              <a:t>neurosci</a:t>
            </a:r>
            <a:r>
              <a:rPr lang="en-IN" b="0" i="0" dirty="0">
                <a:solidFill>
                  <a:schemeClr val="bg1"/>
                </a:solidFill>
                <a:effectLst/>
                <a:latin typeface="Times New Roman" panose="02020603050405020304" pitchFamily="18" charset="0"/>
                <a:cs typeface="Times New Roman" panose="02020603050405020304" pitchFamily="18" charset="0"/>
              </a:rPr>
              <a:t>.”, 03 February 2022</a:t>
            </a:r>
          </a:p>
          <a:p>
            <a:pPr algn="just"/>
            <a:endParaRPr lang="en-IN" b="0" i="0" dirty="0">
              <a:solidFill>
                <a:schemeClr val="bg1"/>
              </a:solidFill>
              <a:effectLst/>
              <a:latin typeface="MuseoSans"/>
            </a:endParaRPr>
          </a:p>
          <a:p>
            <a:pPr marL="285750" indent="-285750" algn="just">
              <a:buFont typeface="Wingdings" panose="05000000000000000000" pitchFamily="2" charset="2"/>
              <a:buChar char="q"/>
            </a:pPr>
            <a:r>
              <a:rPr lang="en-IN" b="0" i="0" dirty="0">
                <a:solidFill>
                  <a:schemeClr val="bg1"/>
                </a:solidFill>
                <a:effectLst/>
                <a:latin typeface="Times New Roman" panose="02020603050405020304" pitchFamily="18" charset="0"/>
                <a:cs typeface="Times New Roman" panose="02020603050405020304" pitchFamily="18" charset="0"/>
              </a:rPr>
              <a:t> Guangyao Chen, James Sargant, Sheridan </a:t>
            </a:r>
            <a:r>
              <a:rPr lang="en-IN" b="0" i="0" dirty="0" err="1">
                <a:solidFill>
                  <a:schemeClr val="bg1"/>
                </a:solidFill>
                <a:effectLst/>
                <a:latin typeface="Times New Roman" panose="02020603050405020304" pitchFamily="18" charset="0"/>
                <a:cs typeface="Times New Roman" panose="02020603050405020304" pitchFamily="18" charset="0"/>
              </a:rPr>
              <a:t>Houghten</a:t>
            </a:r>
            <a:r>
              <a:rPr lang="en-IN" b="0" i="0" dirty="0">
                <a:solidFill>
                  <a:schemeClr val="bg1"/>
                </a:solidFill>
                <a:effectLst/>
                <a:latin typeface="Times New Roman" panose="02020603050405020304" pitchFamily="18" charset="0"/>
                <a:cs typeface="Times New Roman" panose="02020603050405020304" pitchFamily="18" charset="0"/>
              </a:rPr>
              <a:t>, Tyler K. Collins, “Identification of Genes Associa</a:t>
            </a:r>
            <a:r>
              <a:rPr lang="en-IN" dirty="0">
                <a:solidFill>
                  <a:schemeClr val="bg1"/>
                </a:solidFill>
                <a:latin typeface="Times New Roman" panose="02020603050405020304" pitchFamily="18" charset="0"/>
                <a:cs typeface="Times New Roman" panose="02020603050405020304" pitchFamily="18" charset="0"/>
              </a:rPr>
              <a:t>ted with Alzheimer’s Disease using Evolutionary Computation”,  18</a:t>
            </a:r>
            <a:r>
              <a:rPr lang="en-IN" baseline="30000" dirty="0">
                <a:solidFill>
                  <a:schemeClr val="bg1"/>
                </a:solidFill>
                <a:latin typeface="Times New Roman" panose="02020603050405020304" pitchFamily="18" charset="0"/>
                <a:cs typeface="Times New Roman" panose="02020603050405020304" pitchFamily="18" charset="0"/>
              </a:rPr>
              <a:t>th</a:t>
            </a:r>
            <a:r>
              <a:rPr lang="en-IN" dirty="0">
                <a:solidFill>
                  <a:schemeClr val="bg1"/>
                </a:solidFill>
                <a:latin typeface="Times New Roman" panose="02020603050405020304" pitchFamily="18" charset="0"/>
                <a:cs typeface="Times New Roman" panose="02020603050405020304" pitchFamily="18" charset="0"/>
              </a:rPr>
              <a:t> oct 2021, IEEE</a:t>
            </a:r>
          </a:p>
          <a:p>
            <a:pPr algn="just"/>
            <a:endParaRPr lang="en-IN" dirty="0">
              <a:solidFill>
                <a:schemeClr val="bg1"/>
              </a:solidFill>
              <a:latin typeface="MuseoSans"/>
            </a:endParaRPr>
          </a:p>
          <a:p>
            <a:pPr marL="285750" indent="-285750" algn="just">
              <a:buFont typeface="Wingdings" panose="05000000000000000000" pitchFamily="2" charset="2"/>
              <a:buChar char="q"/>
            </a:pPr>
            <a:r>
              <a:rPr lang="en-IN" b="0" i="0" dirty="0">
                <a:solidFill>
                  <a:schemeClr val="bg1"/>
                </a:solidFill>
                <a:effectLst/>
                <a:latin typeface="Times New Roman" panose="02020603050405020304" pitchFamily="18" charset="0"/>
                <a:cs typeface="Times New Roman" panose="02020603050405020304" pitchFamily="18" charset="0"/>
              </a:rPr>
              <a:t>Nikola </a:t>
            </a:r>
            <a:r>
              <a:rPr lang="en-IN" b="0" i="0" dirty="0" err="1">
                <a:solidFill>
                  <a:schemeClr val="bg1"/>
                </a:solidFill>
                <a:effectLst/>
                <a:latin typeface="Times New Roman" panose="02020603050405020304" pitchFamily="18" charset="0"/>
                <a:cs typeface="Times New Roman" panose="02020603050405020304" pitchFamily="18" charset="0"/>
              </a:rPr>
              <a:t>Kasabov</a:t>
            </a:r>
            <a:r>
              <a:rPr lang="en-IN" b="0" i="0" dirty="0">
                <a:solidFill>
                  <a:schemeClr val="bg1"/>
                </a:solidFill>
                <a:effectLst/>
                <a:latin typeface="Times New Roman" panose="02020603050405020304" pitchFamily="18" charset="0"/>
                <a:cs typeface="Times New Roman" panose="02020603050405020304" pitchFamily="18" charset="0"/>
              </a:rPr>
              <a:t>, Reinhard </a:t>
            </a:r>
            <a:r>
              <a:rPr lang="en-IN" b="0" i="0" dirty="0" err="1">
                <a:solidFill>
                  <a:schemeClr val="bg1"/>
                </a:solidFill>
                <a:effectLst/>
                <a:latin typeface="Times New Roman" panose="02020603050405020304" pitchFamily="18" charset="0"/>
                <a:cs typeface="Times New Roman" panose="02020603050405020304" pitchFamily="18" charset="0"/>
              </a:rPr>
              <a:t>Schleibs</a:t>
            </a:r>
            <a:r>
              <a:rPr lang="en-IN" b="0" i="0" dirty="0">
                <a:solidFill>
                  <a:schemeClr val="bg1"/>
                </a:solidFill>
                <a:effectLst/>
                <a:latin typeface="Times New Roman" panose="02020603050405020304" pitchFamily="18" charset="0"/>
                <a:cs typeface="Times New Roman" panose="02020603050405020304" pitchFamily="18" charset="0"/>
              </a:rPr>
              <a:t>, Hiroshi Kojima, “P</a:t>
            </a:r>
            <a:r>
              <a:rPr lang="en-IN" dirty="0">
                <a:solidFill>
                  <a:schemeClr val="bg1"/>
                </a:solidFill>
                <a:latin typeface="Times New Roman" panose="02020603050405020304" pitchFamily="18" charset="0"/>
                <a:cs typeface="Times New Roman" panose="02020603050405020304" pitchFamily="18" charset="0"/>
              </a:rPr>
              <a:t>robabilistic Computational Neurogenetic Modelling: from Cognitive Systems to Alzheimer’s Disease”,20</a:t>
            </a:r>
            <a:r>
              <a:rPr lang="en-IN" baseline="30000" dirty="0">
                <a:solidFill>
                  <a:schemeClr val="bg1"/>
                </a:solidFill>
                <a:latin typeface="Times New Roman" panose="02020603050405020304" pitchFamily="18" charset="0"/>
                <a:cs typeface="Times New Roman" panose="02020603050405020304" pitchFamily="18" charset="0"/>
              </a:rPr>
              <a:t>th</a:t>
            </a:r>
            <a:r>
              <a:rPr lang="en-IN" dirty="0">
                <a:solidFill>
                  <a:schemeClr val="bg1"/>
                </a:solidFill>
                <a:latin typeface="Times New Roman" panose="02020603050405020304" pitchFamily="18" charset="0"/>
                <a:cs typeface="Times New Roman" panose="02020603050405020304" pitchFamily="18" charset="0"/>
              </a:rPr>
              <a:t> June,2011</a:t>
            </a:r>
          </a:p>
          <a:p>
            <a:pPr algn="just"/>
            <a:endParaRPr lang="en-IN"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IN" b="0" i="0" dirty="0" err="1">
                <a:solidFill>
                  <a:schemeClr val="bg1"/>
                </a:solidFill>
                <a:effectLst/>
                <a:latin typeface="Times New Roman" panose="02020603050405020304" pitchFamily="18" charset="0"/>
                <a:cs typeface="Times New Roman" panose="02020603050405020304" pitchFamily="18" charset="0"/>
              </a:rPr>
              <a:t>Hadeer</a:t>
            </a:r>
            <a:r>
              <a:rPr lang="en-IN" b="0" i="0" dirty="0">
                <a:solidFill>
                  <a:schemeClr val="bg1"/>
                </a:solidFill>
                <a:effectLst/>
                <a:latin typeface="Times New Roman" panose="02020603050405020304" pitchFamily="18" charset="0"/>
                <a:cs typeface="Times New Roman" panose="02020603050405020304" pitchFamily="18" charset="0"/>
              </a:rPr>
              <a:t> A. </a:t>
            </a:r>
            <a:r>
              <a:rPr lang="en-IN" b="0" i="0" dirty="0" err="1">
                <a:solidFill>
                  <a:schemeClr val="bg1"/>
                </a:solidFill>
                <a:effectLst/>
                <a:latin typeface="Times New Roman" panose="02020603050405020304" pitchFamily="18" charset="0"/>
                <a:cs typeface="Times New Roman" panose="02020603050405020304" pitchFamily="18" charset="0"/>
              </a:rPr>
              <a:t>Helay</a:t>
            </a:r>
            <a:r>
              <a:rPr lang="en-IN" b="0" i="0" dirty="0">
                <a:solidFill>
                  <a:schemeClr val="bg1"/>
                </a:solidFill>
                <a:effectLst/>
                <a:latin typeface="Times New Roman" panose="02020603050405020304" pitchFamily="18" charset="0"/>
                <a:cs typeface="Times New Roman" panose="02020603050405020304" pitchFamily="18" charset="0"/>
              </a:rPr>
              <a:t>, Mahmoud </a:t>
            </a:r>
            <a:r>
              <a:rPr lang="en-IN" b="0" i="0" dirty="0" err="1">
                <a:solidFill>
                  <a:schemeClr val="bg1"/>
                </a:solidFill>
                <a:effectLst/>
                <a:latin typeface="Times New Roman" panose="02020603050405020304" pitchFamily="18" charset="0"/>
                <a:cs typeface="Times New Roman" panose="02020603050405020304" pitchFamily="18" charset="0"/>
              </a:rPr>
              <a:t>Badawy</a:t>
            </a:r>
            <a:r>
              <a:rPr lang="en-IN" b="0" i="0" dirty="0">
                <a:solidFill>
                  <a:schemeClr val="bg1"/>
                </a:solidFill>
                <a:effectLst/>
                <a:latin typeface="Times New Roman" panose="02020603050405020304" pitchFamily="18" charset="0"/>
                <a:cs typeface="Times New Roman" panose="02020603050405020304" pitchFamily="18" charset="0"/>
              </a:rPr>
              <a:t>, Amira </a:t>
            </a:r>
            <a:r>
              <a:rPr lang="en-IN" b="0" i="0" dirty="0" err="1">
                <a:solidFill>
                  <a:schemeClr val="bg1"/>
                </a:solidFill>
                <a:effectLst/>
                <a:latin typeface="Times New Roman" panose="02020603050405020304" pitchFamily="18" charset="0"/>
                <a:cs typeface="Times New Roman" panose="02020603050405020304" pitchFamily="18" charset="0"/>
              </a:rPr>
              <a:t>Y.Haikal</a:t>
            </a:r>
            <a:r>
              <a:rPr lang="en-IN" b="0" i="0" dirty="0">
                <a:solidFill>
                  <a:schemeClr val="bg1"/>
                </a:solidFill>
                <a:effectLst/>
                <a:latin typeface="Times New Roman" panose="02020603050405020304" pitchFamily="18" charset="0"/>
                <a:cs typeface="Times New Roman" panose="02020603050405020304" pitchFamily="18" charset="0"/>
              </a:rPr>
              <a:t>, “Deep Learning approach for early Detection of Alzheimer’s Disease”, 03 Nov.2021</a:t>
            </a:r>
          </a:p>
          <a:p>
            <a:pPr marL="285750" indent="-285750">
              <a:buFont typeface="Wingdings" panose="05000000000000000000" pitchFamily="2" charset="2"/>
              <a:buChar char="q"/>
            </a:pPr>
            <a:endParaRPr lang="en-US" dirty="0">
              <a:solidFill>
                <a:schemeClr val="bg1"/>
              </a:solidFill>
            </a:endParaRPr>
          </a:p>
          <a:p>
            <a:endParaRPr lang="en-US" dirty="0">
              <a:solidFill>
                <a:schemeClr val="bg1"/>
              </a:solidFill>
            </a:endParaRPr>
          </a:p>
          <a:p>
            <a:endParaRPr lang="en-US" dirty="0">
              <a:solidFill>
                <a:schemeClr val="bg1"/>
              </a:solidFill>
            </a:endParaRPr>
          </a:p>
          <a:p>
            <a:pPr marL="285750" indent="-285750">
              <a:buFont typeface="Wingdings" panose="05000000000000000000" pitchFamily="2" charset="2"/>
              <a:buChar char="q"/>
            </a:pPr>
            <a:endParaRPr lang="en-IN" dirty="0">
              <a:solidFill>
                <a:schemeClr val="bg1"/>
              </a:solidFill>
            </a:endParaRPr>
          </a:p>
        </p:txBody>
      </p:sp>
    </p:spTree>
    <p:extLst>
      <p:ext uri="{BB962C8B-B14F-4D97-AF65-F5344CB8AC3E}">
        <p14:creationId xmlns:p14="http://schemas.microsoft.com/office/powerpoint/2010/main" val="2716452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pPr algn="just"/>
            <a:r>
              <a:rPr lang="en-US" dirty="0"/>
              <a:t>Thank you</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34</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3" name="Title 2">
            <a:extLst>
              <a:ext uri="{FF2B5EF4-FFF2-40B4-BE49-F238E27FC236}">
                <a16:creationId xmlns:a16="http://schemas.microsoft.com/office/drawing/2014/main" id="{67A1C14E-7AD2-E3AC-A497-848CB28E8E6C}"/>
              </a:ext>
            </a:extLst>
          </p:cNvPr>
          <p:cNvSpPr>
            <a:spLocks noGrp="1"/>
          </p:cNvSpPr>
          <p:nvPr>
            <p:ph type="title"/>
          </p:nvPr>
        </p:nvSpPr>
        <p:spPr/>
        <p:txBody>
          <a:bodyPr/>
          <a:lstStyle/>
          <a:p>
            <a:pPr algn="just"/>
            <a:r>
              <a:rPr lang="en-US" dirty="0"/>
              <a:t>PROBLEM- STATEMENT</a:t>
            </a:r>
            <a:endParaRPr lang="en-IN" dirty="0"/>
          </a:p>
        </p:txBody>
      </p:sp>
      <p:sp>
        <p:nvSpPr>
          <p:cNvPr id="5" name="TextBox 4">
            <a:extLst>
              <a:ext uri="{FF2B5EF4-FFF2-40B4-BE49-F238E27FC236}">
                <a16:creationId xmlns:a16="http://schemas.microsoft.com/office/drawing/2014/main" id="{87EE6DCD-2892-7A63-C888-B7A62FD35481}"/>
              </a:ext>
            </a:extLst>
          </p:cNvPr>
          <p:cNvSpPr txBox="1"/>
          <p:nvPr/>
        </p:nvSpPr>
        <p:spPr>
          <a:xfrm>
            <a:off x="849351" y="1695699"/>
            <a:ext cx="10515600" cy="3693319"/>
          </a:xfrm>
          <a:prstGeom prst="rect">
            <a:avLst/>
          </a:prstGeom>
          <a:noFill/>
        </p:spPr>
        <p:txBody>
          <a:bodyPr wrap="square" rtlCol="0">
            <a:spAutoFit/>
          </a:bodyPr>
          <a:lstStyle/>
          <a:p>
            <a:pPr algn="just"/>
            <a:r>
              <a:rPr lang="en-US" dirty="0">
                <a:solidFill>
                  <a:schemeClr val="bg1"/>
                </a:solidFill>
              </a:rPr>
              <a:t>Alzheimer’s illness is a retrogressive sickness which is irremediable. It effects the limbic framework And its most significant capacities are the consolidation of data from momentary memory to long haul Memory . As the ailment advances, every single influenced zone of the cerebrum start to shrink. Alzheimer whenever analyzed early can encourage opportune access to analysis and medical Services.</a:t>
            </a:r>
          </a:p>
          <a:p>
            <a:pPr marL="0" indent="0" algn="just">
              <a:buNone/>
            </a:pPr>
            <a:endParaRPr lang="en-US" dirty="0">
              <a:solidFill>
                <a:schemeClr val="bg1"/>
              </a:solidFill>
            </a:endParaRPr>
          </a:p>
          <a:p>
            <a:pPr algn="just"/>
            <a:r>
              <a:rPr lang="en-US" dirty="0">
                <a:solidFill>
                  <a:schemeClr val="bg1"/>
                </a:solidFill>
              </a:rPr>
              <a:t>The problem in this field is that:</a:t>
            </a:r>
          </a:p>
          <a:p>
            <a:pPr marL="342900" indent="-342900" algn="just">
              <a:buFont typeface="+mj-lt"/>
              <a:buAutoNum type="alphaLcParenR"/>
            </a:pPr>
            <a:r>
              <a:rPr lang="en-US" dirty="0">
                <a:solidFill>
                  <a:schemeClr val="bg1"/>
                </a:solidFill>
              </a:rPr>
              <a:t>Early detection is not easy if suitable tools and method and are not available</a:t>
            </a:r>
          </a:p>
          <a:p>
            <a:pPr marL="342900" indent="-342900" algn="just">
              <a:buFont typeface="+mj-lt"/>
              <a:buAutoNum type="alphaLcParenR"/>
            </a:pPr>
            <a:r>
              <a:rPr lang="en-US" dirty="0">
                <a:solidFill>
                  <a:schemeClr val="bg1"/>
                </a:solidFill>
              </a:rPr>
              <a:t>Although now deep learning and machine learning have made it far more easier to detect the Disease at early stage, the models applied are not accurate or fast enough to do the job in given Time framework and with good accuracy, which is by far the most important factor in medical field</a:t>
            </a:r>
          </a:p>
          <a:p>
            <a:pPr marL="342900" indent="-342900" algn="just">
              <a:buFont typeface="+mj-lt"/>
              <a:buAutoNum type="alphaLcParenR"/>
            </a:pPr>
            <a:r>
              <a:rPr lang="en-US" dirty="0">
                <a:solidFill>
                  <a:schemeClr val="bg1"/>
                </a:solidFill>
              </a:rPr>
              <a:t>Image quality is often compromised because of the noise and improper preprocessing </a:t>
            </a:r>
          </a:p>
          <a:p>
            <a:endParaRPr lang="en-IN" dirty="0"/>
          </a:p>
        </p:txBody>
      </p:sp>
    </p:spTree>
    <p:extLst>
      <p:ext uri="{BB962C8B-B14F-4D97-AF65-F5344CB8AC3E}">
        <p14:creationId xmlns:p14="http://schemas.microsoft.com/office/powerpoint/2010/main" val="930897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38200" y="404882"/>
            <a:ext cx="10515600" cy="1325563"/>
          </a:xfrm>
        </p:spPr>
        <p:txBody>
          <a:bodyPr/>
          <a:lstStyle/>
          <a:p>
            <a:pPr algn="just"/>
            <a:r>
              <a:rPr lang="en-US" dirty="0"/>
              <a:t>OBJECTIVES</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838200" y="1884445"/>
            <a:ext cx="9263270" cy="4524315"/>
          </a:xfrm>
          <a:prstGeom prst="rect">
            <a:avLst/>
          </a:prstGeom>
          <a:noFill/>
        </p:spPr>
        <p:txBody>
          <a:bodyPr wrap="square" rtlCol="0">
            <a:spAutoFit/>
          </a:bodyPr>
          <a:lstStyle/>
          <a:p>
            <a:pPr marL="285750" indent="-285750" algn="just">
              <a:buFont typeface="Wingdings" panose="05000000000000000000" pitchFamily="2" charset="2"/>
              <a:buChar char="q"/>
            </a:pPr>
            <a:r>
              <a:rPr lang="en-US" sz="1800" dirty="0">
                <a:solidFill>
                  <a:srgbClr val="E5E5E5"/>
                </a:solidFill>
                <a:latin typeface="Times New Roman" panose="02020603050405020304" pitchFamily="18" charset="0"/>
                <a:cs typeface="Times New Roman" panose="02020603050405020304" pitchFamily="18" charset="0"/>
              </a:rPr>
              <a:t>To detect Alzheimer's using evolutionary computing and quantum optimization</a:t>
            </a:r>
            <a:endParaRPr lang="en-US" dirty="0">
              <a:solidFill>
                <a:schemeClr val="bg1"/>
              </a:solidFill>
              <a:latin typeface="Times New Roman" panose="02020603050405020304" pitchFamily="18" charset="0"/>
              <a:cs typeface="Times New Roman" panose="02020603050405020304" pitchFamily="18" charset="0"/>
            </a:endParaRPr>
          </a:p>
          <a:p>
            <a:pPr algn="just"/>
            <a:endParaRPr lang="en-US" dirty="0">
              <a:solidFill>
                <a:schemeClr val="bg1"/>
              </a:solidFill>
            </a:endParaRPr>
          </a:p>
          <a:p>
            <a:pPr algn="just"/>
            <a:endParaRPr lang="en-US" dirty="0">
              <a:solidFill>
                <a:schemeClr val="bg1"/>
              </a:solidFill>
            </a:endParaRPr>
          </a:p>
          <a:p>
            <a:pPr marL="285750" indent="-285750" algn="just">
              <a:buFont typeface="Wingdings" panose="05000000000000000000" pitchFamily="2" charset="2"/>
              <a:buChar char="q"/>
            </a:pPr>
            <a:r>
              <a:rPr lang="en-US" dirty="0">
                <a:solidFill>
                  <a:schemeClr val="bg1"/>
                </a:solidFill>
              </a:rPr>
              <a:t> Classify MRI images into ‘AD’ (Alzheimer disease) and ‘CN’(normal cognitive)</a:t>
            </a:r>
          </a:p>
          <a:p>
            <a:pPr algn="just"/>
            <a:endParaRPr lang="en-US" dirty="0">
              <a:solidFill>
                <a:schemeClr val="bg1"/>
              </a:solidFill>
            </a:endParaRPr>
          </a:p>
          <a:p>
            <a:pPr marL="285750" indent="-285750" algn="just">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Using multiple models of CNN that are U-Net, VGG16,VGG19,DENSE-Net to compare the Results and apply quantum optimization methods and evolutionary computing concepts to Improve the results and enhance the performance of the models</a:t>
            </a:r>
          </a:p>
          <a:p>
            <a:pPr algn="just"/>
            <a:endParaRPr lang="en-US" dirty="0">
              <a:solidFill>
                <a:schemeClr val="bg1"/>
              </a:solidFill>
            </a:endParaRPr>
          </a:p>
          <a:p>
            <a:pPr marL="285750" indent="-285750" algn="just">
              <a:buFont typeface="Wingdings" panose="05000000000000000000" pitchFamily="2" charset="2"/>
              <a:buChar char="q"/>
            </a:pPr>
            <a:r>
              <a:rPr lang="en-US" dirty="0">
                <a:solidFill>
                  <a:srgbClr val="E5E5E5"/>
                </a:solidFill>
                <a:latin typeface="Times New Roman" panose="02020603050405020304" pitchFamily="18" charset="0"/>
                <a:cs typeface="Times New Roman" panose="02020603050405020304" pitchFamily="18" charset="0"/>
              </a:rPr>
              <a:t>To evaluate the performance of the developed system using real-world datasets such as the Alzheimer's Disease Neuroimaging Initiative (ADNI) dataset, giving more test data and Accordingly learning and improving feature selection to reach top notch accuracy</a:t>
            </a:r>
            <a:endParaRPr lang="en-US" dirty="0">
              <a:latin typeface="Times New Roman" panose="02020603050405020304" pitchFamily="18" charset="0"/>
              <a:cs typeface="Times New Roman" panose="02020603050405020304" pitchFamily="18" charset="0"/>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IN" dirty="0">
              <a:solidFill>
                <a:schemeClr val="bg1"/>
              </a:solidFill>
            </a:endParaRPr>
          </a:p>
        </p:txBody>
      </p:sp>
    </p:spTree>
    <p:extLst>
      <p:ext uri="{BB962C8B-B14F-4D97-AF65-F5344CB8AC3E}">
        <p14:creationId xmlns:p14="http://schemas.microsoft.com/office/powerpoint/2010/main" val="2402714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
        <p:nvSpPr>
          <p:cNvPr id="3" name="Title 2">
            <a:extLst>
              <a:ext uri="{FF2B5EF4-FFF2-40B4-BE49-F238E27FC236}">
                <a16:creationId xmlns:a16="http://schemas.microsoft.com/office/drawing/2014/main" id="{2490EE33-35DC-634A-9DB9-8BCC002A7616}"/>
              </a:ext>
            </a:extLst>
          </p:cNvPr>
          <p:cNvSpPr>
            <a:spLocks noGrp="1"/>
          </p:cNvSpPr>
          <p:nvPr>
            <p:ph type="title"/>
          </p:nvPr>
        </p:nvSpPr>
        <p:spPr>
          <a:xfrm>
            <a:off x="849351" y="118634"/>
            <a:ext cx="10515600" cy="1325563"/>
          </a:xfrm>
        </p:spPr>
        <p:txBody>
          <a:bodyPr/>
          <a:lstStyle/>
          <a:p>
            <a:pPr algn="just"/>
            <a:r>
              <a:rPr lang="en-US" dirty="0"/>
              <a:t>NOVELTY OF THE WORK</a:t>
            </a:r>
            <a:endParaRPr lang="en-IN" dirty="0"/>
          </a:p>
        </p:txBody>
      </p:sp>
      <p:sp>
        <p:nvSpPr>
          <p:cNvPr id="4" name="TextBox 3">
            <a:extLst>
              <a:ext uri="{FF2B5EF4-FFF2-40B4-BE49-F238E27FC236}">
                <a16:creationId xmlns:a16="http://schemas.microsoft.com/office/drawing/2014/main" id="{8CEFFB94-B696-B282-686D-01B99FA16BEB}"/>
              </a:ext>
            </a:extLst>
          </p:cNvPr>
          <p:cNvSpPr txBox="1"/>
          <p:nvPr/>
        </p:nvSpPr>
        <p:spPr>
          <a:xfrm>
            <a:off x="849351" y="1520962"/>
            <a:ext cx="10106108" cy="5078313"/>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Using concepts of evolutionary computing and quantum optimization to improve the calculated results of The different CNN models so as to get more and more </a:t>
            </a:r>
            <a:r>
              <a:rPr lang="en-IN" dirty="0">
                <a:solidFill>
                  <a:schemeClr val="bg1"/>
                </a:solidFill>
                <a:latin typeface="Times New Roman" panose="02020603050405020304" pitchFamily="18" charset="0"/>
                <a:cs typeface="Times New Roman" panose="02020603050405020304" pitchFamily="18" charset="0"/>
              </a:rPr>
              <a:t> apt results eliminating the chances of small errors Which could result in big miscalculations</a:t>
            </a:r>
          </a:p>
          <a:p>
            <a:pPr algn="just"/>
            <a:endParaRPr lang="en-IN" dirty="0">
              <a:solidFill>
                <a:schemeClr val="bg1"/>
              </a:solidFill>
            </a:endParaRPr>
          </a:p>
          <a:p>
            <a:pPr marL="285750" indent="-285750" algn="just">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Genetic algorithms identify the most meaningful features with the minimum set of features, which may Be relevant for automated assessment of brain FDG-PET images.</a:t>
            </a:r>
          </a:p>
          <a:p>
            <a:pPr algn="just"/>
            <a:endParaRPr lang="en-US" b="0" i="0" dirty="0">
              <a:solidFill>
                <a:schemeClr val="bg1"/>
              </a:solidFill>
              <a:effectLst/>
              <a:latin typeface="MuseoSans"/>
            </a:endParaRPr>
          </a:p>
          <a:p>
            <a:pPr marL="285750" indent="-285750" algn="just">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Associated with Alzheimer's disease. The input to the genetic algorithm is a set of measures obtained by Merging various biological evidence types into a complex network, based on a set of genes already Known to be associated with this disease. </a:t>
            </a:r>
          </a:p>
          <a:p>
            <a:pPr algn="just"/>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A multi-objective genetic algorithm is applied to the problem of identifying genes</a:t>
            </a:r>
          </a:p>
          <a:p>
            <a:pPr algn="just"/>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b="0" i="0" dirty="0">
                <a:solidFill>
                  <a:schemeClr val="bg1"/>
                </a:solidFill>
                <a:effectLst/>
                <a:latin typeface="Times New Roman" panose="02020603050405020304" pitchFamily="18" charset="0"/>
                <a:cs typeface="Times New Roman" panose="02020603050405020304" pitchFamily="18" charset="0"/>
              </a:rPr>
              <a:t>The overall ranking of the genes across all runs is examined and suggests some genes worthy of further Study with respect to their link to this disease</a:t>
            </a:r>
          </a:p>
          <a:p>
            <a:pPr algn="just"/>
            <a:endParaRPr lang="en-US" b="0" i="0" dirty="0">
              <a:solidFill>
                <a:schemeClr val="bg1"/>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Based on these conclusions apt feature selection is done for better accuracy</a:t>
            </a:r>
            <a:r>
              <a:rPr lang="en-US" b="0" i="0" dirty="0">
                <a:solidFill>
                  <a:srgbClr val="333333"/>
                </a:solidFill>
                <a:effectLst/>
                <a:latin typeface="Times New Roman" panose="02020603050405020304" pitchFamily="18" charset="0"/>
                <a:cs typeface="Times New Roman" panose="02020603050405020304" pitchFamily="18" charset="0"/>
              </a:rPr>
              <a:t>. </a:t>
            </a: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95103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1179331" y="-21557"/>
            <a:ext cx="10515600" cy="1325563"/>
          </a:xfrm>
        </p:spPr>
        <p:txBody>
          <a:bodyPr/>
          <a:lstStyle/>
          <a:p>
            <a:pPr algn="just"/>
            <a:r>
              <a:rPr lang="en-US" dirty="0"/>
              <a:t>PROPOSED  METHODOLOGY</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1179331" y="1193323"/>
            <a:ext cx="9706005" cy="5909310"/>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Data Selection:</a:t>
            </a:r>
          </a:p>
          <a:p>
            <a:pPr marL="342900" indent="-342900" algn="just">
              <a:buFont typeface="+mj-lt"/>
              <a:buAutoNum type="alphaLcParenR"/>
            </a:pPr>
            <a:r>
              <a:rPr lang="en-US" dirty="0">
                <a:solidFill>
                  <a:schemeClr val="bg1"/>
                </a:solidFill>
                <a:latin typeface="Times New Roman" panose="02020603050405020304" pitchFamily="18" charset="0"/>
                <a:cs typeface="Times New Roman" panose="02020603050405020304" pitchFamily="18" charset="0"/>
              </a:rPr>
              <a:t>Selecting MRI data from ADNI </a:t>
            </a:r>
          </a:p>
          <a:p>
            <a:pPr marL="342900" indent="-342900" algn="just">
              <a:buFont typeface="+mj-lt"/>
              <a:buAutoNum type="alphaLcParenR"/>
            </a:pPr>
            <a:r>
              <a:rPr lang="en-US" dirty="0">
                <a:solidFill>
                  <a:schemeClr val="bg1"/>
                </a:solidFill>
                <a:latin typeface="Times New Roman" panose="02020603050405020304" pitchFamily="18" charset="0"/>
                <a:cs typeface="Times New Roman" panose="02020603050405020304" pitchFamily="18" charset="0"/>
              </a:rPr>
              <a:t>Preprocessing data using image enhancement techniques:</a:t>
            </a:r>
          </a:p>
          <a:p>
            <a:pPr marL="400050" indent="-400050" algn="just">
              <a:buFont typeface="+mj-lt"/>
              <a:buAutoNum type="romanLcPeriod"/>
            </a:pPr>
            <a:r>
              <a:rPr lang="en-US" dirty="0">
                <a:solidFill>
                  <a:schemeClr val="bg1"/>
                </a:solidFill>
                <a:latin typeface="Times New Roman" panose="02020603050405020304" pitchFamily="18" charset="0"/>
                <a:cs typeface="Times New Roman" panose="02020603050405020304" pitchFamily="18" charset="0"/>
              </a:rPr>
              <a:t>Image enhancement</a:t>
            </a:r>
          </a:p>
          <a:p>
            <a:pPr marL="400050" indent="-400050" algn="just">
              <a:buFont typeface="+mj-lt"/>
              <a:buAutoNum type="romanLcPeriod"/>
            </a:pPr>
            <a:r>
              <a:rPr lang="en-US" dirty="0">
                <a:solidFill>
                  <a:schemeClr val="bg1"/>
                </a:solidFill>
                <a:latin typeface="Times New Roman" panose="02020603050405020304" pitchFamily="18" charset="0"/>
                <a:cs typeface="Times New Roman" panose="02020603050405020304" pitchFamily="18" charset="0"/>
              </a:rPr>
              <a:t>Image registration</a:t>
            </a:r>
          </a:p>
          <a:p>
            <a:pPr marL="400050" indent="-400050" algn="just">
              <a:buFont typeface="+mj-lt"/>
              <a:buAutoNum type="romanLcPeriod"/>
            </a:pPr>
            <a:r>
              <a:rPr lang="en-US" dirty="0">
                <a:solidFill>
                  <a:schemeClr val="bg1"/>
                </a:solidFill>
                <a:latin typeface="Times New Roman" panose="02020603050405020304" pitchFamily="18" charset="0"/>
                <a:cs typeface="Times New Roman" panose="02020603050405020304" pitchFamily="18" charset="0"/>
              </a:rPr>
              <a:t>Skull stripping</a:t>
            </a:r>
          </a:p>
          <a:p>
            <a:pPr marL="400050" indent="-400050" algn="just">
              <a:buFont typeface="+mj-lt"/>
              <a:buAutoNum type="romanLcPeriod"/>
            </a:pPr>
            <a:r>
              <a:rPr lang="en-US" dirty="0">
                <a:solidFill>
                  <a:schemeClr val="bg1"/>
                </a:solidFill>
                <a:latin typeface="Times New Roman" panose="02020603050405020304" pitchFamily="18" charset="0"/>
                <a:cs typeface="Times New Roman" panose="02020603050405020304" pitchFamily="18" charset="0"/>
              </a:rPr>
              <a:t>Skull masking  </a:t>
            </a:r>
          </a:p>
          <a:p>
            <a:pPr algn="just"/>
            <a:r>
              <a:rPr lang="en-US" dirty="0">
                <a:solidFill>
                  <a:schemeClr val="bg1"/>
                </a:solidFill>
                <a:latin typeface="Times New Roman" panose="02020603050405020304" pitchFamily="18" charset="0"/>
                <a:cs typeface="Times New Roman" panose="02020603050405020304" pitchFamily="18" charset="0"/>
              </a:rPr>
              <a:t>c) Cleaning data</a:t>
            </a:r>
          </a:p>
          <a:p>
            <a:pPr algn="just"/>
            <a:r>
              <a:rPr lang="en-US" dirty="0">
                <a:solidFill>
                  <a:schemeClr val="bg1"/>
                </a:solidFill>
                <a:latin typeface="Times New Roman" panose="02020603050405020304" pitchFamily="18" charset="0"/>
                <a:cs typeface="Times New Roman" panose="02020603050405020304" pitchFamily="18" charset="0"/>
              </a:rPr>
              <a:t>d) Scaling data</a:t>
            </a:r>
          </a:p>
          <a:p>
            <a:pPr algn="just"/>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solidFill>
                  <a:schemeClr val="bg1"/>
                </a:solidFill>
                <a:latin typeface="Times New Roman" panose="02020603050405020304" pitchFamily="18" charset="0"/>
                <a:cs typeface="Times New Roman" panose="02020603050405020304" pitchFamily="18" charset="0"/>
              </a:rPr>
              <a:t>  Model Selection and Implementation:</a:t>
            </a:r>
          </a:p>
          <a:p>
            <a:pPr marL="342900" indent="-342900" algn="just">
              <a:buFont typeface="+mj-lt"/>
              <a:buAutoNum type="alphaLcParenR"/>
            </a:pPr>
            <a:r>
              <a:rPr lang="en-US" dirty="0">
                <a:solidFill>
                  <a:schemeClr val="bg1"/>
                </a:solidFill>
                <a:latin typeface="Times New Roman" panose="02020603050405020304" pitchFamily="18" charset="0"/>
                <a:cs typeface="Times New Roman" panose="02020603050405020304" pitchFamily="18" charset="0"/>
              </a:rPr>
              <a:t>CNN:</a:t>
            </a:r>
          </a:p>
          <a:p>
            <a:pPr marL="400050" indent="-400050" algn="just">
              <a:buFont typeface="+mj-lt"/>
              <a:buAutoNum type="romanLcPeriod"/>
            </a:pPr>
            <a:r>
              <a:rPr lang="en-US" dirty="0">
                <a:solidFill>
                  <a:schemeClr val="bg1"/>
                </a:solidFill>
                <a:latin typeface="Times New Roman" panose="02020603050405020304" pitchFamily="18" charset="0"/>
                <a:cs typeface="Times New Roman" panose="02020603050405020304" pitchFamily="18" charset="0"/>
              </a:rPr>
              <a:t>U-Net -&gt; TRAINING + SEGMENTATION</a:t>
            </a:r>
          </a:p>
          <a:p>
            <a:pPr marL="400050" indent="-400050" algn="just">
              <a:buFont typeface="+mj-lt"/>
              <a:buAutoNum type="romanLcPeriod"/>
            </a:pPr>
            <a:r>
              <a:rPr lang="en-US" dirty="0">
                <a:solidFill>
                  <a:schemeClr val="bg1"/>
                </a:solidFill>
                <a:latin typeface="Times New Roman" panose="02020603050405020304" pitchFamily="18" charset="0"/>
                <a:cs typeface="Times New Roman" panose="02020603050405020304" pitchFamily="18" charset="0"/>
              </a:rPr>
              <a:t>VGG-16 -&gt; USES 16 HIDDEN LAYERS TO FORM DENSE N/W</a:t>
            </a:r>
          </a:p>
          <a:p>
            <a:pPr marL="400050" indent="-400050" algn="just">
              <a:buFont typeface="+mj-lt"/>
              <a:buAutoNum type="romanLcPeriod"/>
            </a:pPr>
            <a:r>
              <a:rPr lang="en-US" dirty="0">
                <a:solidFill>
                  <a:schemeClr val="bg1"/>
                </a:solidFill>
                <a:latin typeface="Times New Roman" panose="02020603050405020304" pitchFamily="18" charset="0"/>
                <a:cs typeface="Times New Roman" panose="02020603050405020304" pitchFamily="18" charset="0"/>
              </a:rPr>
              <a:t>DENSE-Net      </a:t>
            </a:r>
          </a:p>
          <a:p>
            <a:pPr algn="just"/>
            <a:endParaRPr lang="en-US" dirty="0">
              <a:solidFill>
                <a:schemeClr val="bg1"/>
              </a:solidFill>
            </a:endParaRPr>
          </a:p>
          <a:p>
            <a:pPr marL="285750" indent="-285750" algn="just">
              <a:buFont typeface="Wingdings" panose="05000000000000000000" pitchFamily="2" charset="2"/>
              <a:buChar char="q"/>
            </a:pPr>
            <a:r>
              <a:rPr lang="en-US" dirty="0">
                <a:solidFill>
                  <a:schemeClr val="bg1"/>
                </a:solidFill>
              </a:rPr>
              <a:t>Optimization:</a:t>
            </a:r>
          </a:p>
          <a:p>
            <a:pPr marL="400050" indent="-400050" algn="just">
              <a:buFont typeface="+mj-lt"/>
              <a:buAutoNum type="romanLcPeriod"/>
            </a:pPr>
            <a:r>
              <a:rPr lang="en-US" dirty="0">
                <a:solidFill>
                  <a:schemeClr val="bg1"/>
                </a:solidFill>
              </a:rPr>
              <a:t>Optimizing the results using evolutionary computing and quantum optimization</a:t>
            </a:r>
          </a:p>
          <a:p>
            <a:endParaRPr lang="en-US" dirty="0">
              <a:solidFill>
                <a:schemeClr val="bg1"/>
              </a:solidFill>
            </a:endParaRPr>
          </a:p>
          <a:p>
            <a:endParaRPr lang="en-US" dirty="0">
              <a:solidFill>
                <a:schemeClr val="bg1"/>
              </a:solidFill>
            </a:endParaRPr>
          </a:p>
          <a:p>
            <a:pPr marL="285750" indent="-285750">
              <a:buFont typeface="Wingdings" panose="05000000000000000000" pitchFamily="2" charset="2"/>
              <a:buChar char="q"/>
            </a:pPr>
            <a:endParaRPr lang="en-IN" dirty="0">
              <a:solidFill>
                <a:schemeClr val="bg1"/>
              </a:solidFill>
            </a:endParaRPr>
          </a:p>
        </p:txBody>
      </p:sp>
    </p:spTree>
    <p:extLst>
      <p:ext uri="{BB962C8B-B14F-4D97-AF65-F5344CB8AC3E}">
        <p14:creationId xmlns:p14="http://schemas.microsoft.com/office/powerpoint/2010/main" val="848088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1082324" y="365125"/>
            <a:ext cx="10515600" cy="1325563"/>
          </a:xfrm>
        </p:spPr>
        <p:txBody>
          <a:bodyPr/>
          <a:lstStyle/>
          <a:p>
            <a:pPr algn="just"/>
            <a:r>
              <a:rPr lang="en-US" dirty="0"/>
              <a:t>PROPOSED  METHODOLOGY</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1206233" y="1410640"/>
            <a:ext cx="3047716" cy="2616101"/>
          </a:xfrm>
          <a:prstGeom prst="rect">
            <a:avLst/>
          </a:prstGeom>
          <a:noFill/>
        </p:spPr>
        <p:txBody>
          <a:bodyPr wrap="square" rtlCol="0">
            <a:spAutoFit/>
          </a:bodyPr>
          <a:lstStyle/>
          <a:p>
            <a:pPr algn="just"/>
            <a:r>
              <a:rPr lang="en-US" sz="3200" b="1" dirty="0">
                <a:solidFill>
                  <a:schemeClr val="bg1"/>
                </a:solidFill>
                <a:latin typeface="Times New Roman" panose="02020603050405020304" pitchFamily="18" charset="0"/>
                <a:cs typeface="Times New Roman" panose="02020603050405020304" pitchFamily="18" charset="0"/>
              </a:rPr>
              <a:t>EXECUTION:</a:t>
            </a:r>
          </a:p>
          <a:p>
            <a:endParaRPr lang="en-US" sz="3200" b="1" dirty="0">
              <a:solidFill>
                <a:schemeClr val="bg1"/>
              </a:solidFill>
              <a:latin typeface="Times New Roman" panose="02020603050405020304" pitchFamily="18" charset="0"/>
              <a:cs typeface="Times New Roman" panose="02020603050405020304" pitchFamily="18" charset="0"/>
            </a:endParaRPr>
          </a:p>
          <a:p>
            <a:endParaRPr lang="en-US" sz="3200" b="1" dirty="0">
              <a:solidFill>
                <a:schemeClr val="bg1"/>
              </a:solidFill>
              <a:latin typeface="Times New Roman" panose="02020603050405020304" pitchFamily="18" charset="0"/>
              <a:cs typeface="Times New Roman" panose="02020603050405020304" pitchFamily="18" charset="0"/>
            </a:endParaRPr>
          </a:p>
          <a:p>
            <a:endParaRPr lang="en-US" sz="3200" b="1" dirty="0">
              <a:solidFill>
                <a:schemeClr val="bg1"/>
              </a:solidFill>
              <a:latin typeface="Times New Roman" panose="02020603050405020304" pitchFamily="18" charset="0"/>
              <a:cs typeface="Times New Roman" panose="02020603050405020304" pitchFamily="18" charset="0"/>
            </a:endParaRPr>
          </a:p>
          <a:p>
            <a:endParaRPr lang="en-US"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IN" dirty="0">
              <a:solidFill>
                <a:schemeClr val="bg1"/>
              </a:solidFill>
            </a:endParaRPr>
          </a:p>
        </p:txBody>
      </p:sp>
      <p:sp>
        <p:nvSpPr>
          <p:cNvPr id="2" name="TextBox 1">
            <a:extLst>
              <a:ext uri="{FF2B5EF4-FFF2-40B4-BE49-F238E27FC236}">
                <a16:creationId xmlns:a16="http://schemas.microsoft.com/office/drawing/2014/main" id="{B2A38CDA-96F4-C53B-049C-A0E07A7867A8}"/>
              </a:ext>
            </a:extLst>
          </p:cNvPr>
          <p:cNvSpPr txBox="1"/>
          <p:nvPr/>
        </p:nvSpPr>
        <p:spPr>
          <a:xfrm>
            <a:off x="1082324" y="2039898"/>
            <a:ext cx="9430247" cy="3970318"/>
          </a:xfrm>
          <a:prstGeom prst="rect">
            <a:avLst/>
          </a:prstGeom>
          <a:noFill/>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DATA SELECTION:</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Data was selected from ADNI which was downloaded in the form of </a:t>
            </a:r>
            <a:r>
              <a:rPr lang="en-US" dirty="0" err="1">
                <a:solidFill>
                  <a:schemeClr val="bg1"/>
                </a:solidFill>
                <a:latin typeface="Times New Roman" panose="02020603050405020304" pitchFamily="18" charset="0"/>
                <a:cs typeface="Times New Roman" panose="02020603050405020304" pitchFamily="18" charset="0"/>
              </a:rPr>
              <a:t>nii</a:t>
            </a:r>
            <a:r>
              <a:rPr lang="en-US" dirty="0">
                <a:solidFill>
                  <a:schemeClr val="bg1"/>
                </a:solidFill>
                <a:latin typeface="Times New Roman" panose="02020603050405020304" pitchFamily="18" charset="0"/>
                <a:cs typeface="Times New Roman" panose="02020603050405020304" pitchFamily="18" charset="0"/>
              </a:rPr>
              <a:t> files</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The first step was to convert the </a:t>
            </a:r>
            <a:r>
              <a:rPr lang="en-US" dirty="0" err="1">
                <a:solidFill>
                  <a:schemeClr val="bg1"/>
                </a:solidFill>
                <a:latin typeface="Times New Roman" panose="02020603050405020304" pitchFamily="18" charset="0"/>
                <a:cs typeface="Times New Roman" panose="02020603050405020304" pitchFamily="18" charset="0"/>
              </a:rPr>
              <a:t>nii</a:t>
            </a:r>
            <a:r>
              <a:rPr lang="en-US" dirty="0">
                <a:solidFill>
                  <a:schemeClr val="bg1"/>
                </a:solidFill>
                <a:latin typeface="Times New Roman" panose="02020603050405020304" pitchFamily="18" charset="0"/>
                <a:cs typeface="Times New Roman" panose="02020603050405020304" pitchFamily="18" charset="0"/>
              </a:rPr>
              <a:t> data into </a:t>
            </a:r>
            <a:r>
              <a:rPr lang="en-US" dirty="0" err="1">
                <a:solidFill>
                  <a:schemeClr val="bg1"/>
                </a:solidFill>
                <a:latin typeface="Times New Roman" panose="02020603050405020304" pitchFamily="18" charset="0"/>
                <a:cs typeface="Times New Roman" panose="02020603050405020304" pitchFamily="18" charset="0"/>
              </a:rPr>
              <a:t>png</a:t>
            </a:r>
            <a:r>
              <a:rPr lang="en-US" dirty="0">
                <a:solidFill>
                  <a:schemeClr val="bg1"/>
                </a:solidFill>
                <a:latin typeface="Times New Roman" panose="02020603050405020304" pitchFamily="18" charset="0"/>
                <a:cs typeface="Times New Roman" panose="02020603050405020304" pitchFamily="18" charset="0"/>
              </a:rPr>
              <a:t> format</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DATA PREPROCESSING:</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Firstly Data was visualized</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Image enhancement was used to eliminate all the noise and highlight the skull region for better Training</a:t>
            </a:r>
          </a:p>
          <a:p>
            <a:pPr marL="285750" indent="-285750" algn="just">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Enhancements used:</a:t>
            </a:r>
          </a:p>
          <a:p>
            <a:pPr marL="400050" indent="-400050" algn="just">
              <a:buFont typeface="+mj-lt"/>
              <a:buAutoNum type="romanLcPeriod"/>
            </a:pPr>
            <a:r>
              <a:rPr lang="en-IN" dirty="0">
                <a:solidFill>
                  <a:schemeClr val="bg1"/>
                </a:solidFill>
                <a:latin typeface="Times New Roman" panose="02020603050405020304" pitchFamily="18" charset="0"/>
                <a:cs typeface="Times New Roman" panose="02020603050405020304" pitchFamily="18" charset="0"/>
              </a:rPr>
              <a:t>Grey scaling</a:t>
            </a:r>
          </a:p>
          <a:p>
            <a:pPr marL="400050" indent="-400050" algn="just">
              <a:buFont typeface="+mj-lt"/>
              <a:buAutoNum type="romanLcPeriod"/>
            </a:pPr>
            <a:r>
              <a:rPr lang="en-IN" dirty="0">
                <a:solidFill>
                  <a:schemeClr val="bg1"/>
                </a:solidFill>
                <a:latin typeface="Times New Roman" panose="02020603050405020304" pitchFamily="18" charset="0"/>
                <a:cs typeface="Times New Roman" panose="02020603050405020304" pitchFamily="18" charset="0"/>
              </a:rPr>
              <a:t>Median filtering</a:t>
            </a:r>
          </a:p>
          <a:p>
            <a:pPr marL="400050" indent="-400050" algn="just">
              <a:buFont typeface="+mj-lt"/>
              <a:buAutoNum type="romanLcPeriod"/>
            </a:pPr>
            <a:r>
              <a:rPr lang="en-IN" dirty="0">
                <a:solidFill>
                  <a:schemeClr val="bg1"/>
                </a:solidFill>
                <a:latin typeface="Times New Roman" panose="02020603050405020304" pitchFamily="18" charset="0"/>
                <a:cs typeface="Times New Roman" panose="02020603050405020304" pitchFamily="18" charset="0"/>
              </a:rPr>
              <a:t>Histogram equalization</a:t>
            </a:r>
          </a:p>
          <a:p>
            <a:pPr marL="400050" indent="-400050" algn="just">
              <a:buFont typeface="+mj-lt"/>
              <a:buAutoNum type="romanLcPeriod"/>
            </a:pPr>
            <a:r>
              <a:rPr lang="en-IN" dirty="0">
                <a:solidFill>
                  <a:schemeClr val="bg1"/>
                </a:solidFill>
                <a:latin typeface="Times New Roman" panose="02020603050405020304" pitchFamily="18" charset="0"/>
                <a:cs typeface="Times New Roman" panose="02020603050405020304" pitchFamily="18" charset="0"/>
              </a:rPr>
              <a:t>Laplacian filtering for enhancing edges</a:t>
            </a:r>
          </a:p>
          <a:p>
            <a:pPr algn="just"/>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297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1130031" y="-19570"/>
            <a:ext cx="10515600" cy="1325563"/>
          </a:xfrm>
        </p:spPr>
        <p:txBody>
          <a:bodyPr/>
          <a:lstStyle/>
          <a:p>
            <a:pPr algn="just"/>
            <a:r>
              <a:rPr lang="en-US" dirty="0"/>
              <a:t>PROPOSED  METHODOLOGY</a:t>
            </a:r>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11" name="TextBox 10">
            <a:extLst>
              <a:ext uri="{FF2B5EF4-FFF2-40B4-BE49-F238E27FC236}">
                <a16:creationId xmlns:a16="http://schemas.microsoft.com/office/drawing/2014/main" id="{76C0AB68-C875-99B5-A3EF-2C51144BE106}"/>
              </a:ext>
            </a:extLst>
          </p:cNvPr>
          <p:cNvSpPr txBox="1"/>
          <p:nvPr/>
        </p:nvSpPr>
        <p:spPr>
          <a:xfrm>
            <a:off x="1130031" y="1014828"/>
            <a:ext cx="9263270" cy="5909310"/>
          </a:xfrm>
          <a:prstGeom prst="rect">
            <a:avLst/>
          </a:prstGeom>
          <a:noFill/>
        </p:spPr>
        <p:txBody>
          <a:bodyPr wrap="square" rtlCol="0">
            <a:spAutoFit/>
          </a:bodyPr>
          <a:lstStyle/>
          <a:p>
            <a:pPr algn="just"/>
            <a:endParaRPr lang="en-US" dirty="0">
              <a:solidFill>
                <a:schemeClr val="bg1"/>
              </a:solidFill>
            </a:endParaRPr>
          </a:p>
          <a:p>
            <a:pPr algn="just"/>
            <a:r>
              <a:rPr lang="en-US" dirty="0">
                <a:solidFill>
                  <a:schemeClr val="bg1"/>
                </a:solidFill>
              </a:rPr>
              <a:t>MODEL SELECTION:</a:t>
            </a:r>
          </a:p>
          <a:p>
            <a:pPr marL="285750" indent="-285750" algn="just">
              <a:buFont typeface="Arial" panose="020B0604020202020204" pitchFamily="34" charset="0"/>
              <a:buChar char="•"/>
            </a:pPr>
            <a:r>
              <a:rPr lang="en-US" dirty="0">
                <a:solidFill>
                  <a:schemeClr val="bg1"/>
                </a:solidFill>
              </a:rPr>
              <a:t>Using CNN models for training</a:t>
            </a:r>
          </a:p>
          <a:p>
            <a:pPr marL="285750" indent="-285750" algn="just">
              <a:buFont typeface="Arial" panose="020B0604020202020204" pitchFamily="34" charset="0"/>
              <a:buChar char="•"/>
            </a:pPr>
            <a:r>
              <a:rPr lang="en-US" dirty="0">
                <a:solidFill>
                  <a:schemeClr val="bg1"/>
                </a:solidFill>
              </a:rPr>
              <a:t>U-Net model along with training, segments the images as well</a:t>
            </a:r>
          </a:p>
          <a:p>
            <a:pPr marL="285750" indent="-285750" algn="just">
              <a:buFont typeface="Arial" panose="020B0604020202020204" pitchFamily="34" charset="0"/>
              <a:buChar char="•"/>
            </a:pPr>
            <a:r>
              <a:rPr lang="en-US" dirty="0">
                <a:solidFill>
                  <a:schemeClr val="bg1"/>
                </a:solidFill>
              </a:rPr>
              <a:t>VGG-16/VGG-19 forms a dense network of 16-19 hidden layers(not used yet)</a:t>
            </a:r>
          </a:p>
          <a:p>
            <a:pPr marL="285750" indent="-285750" algn="just">
              <a:buFont typeface="Arial" panose="020B0604020202020204" pitchFamily="34" charset="0"/>
              <a:buChar char="•"/>
            </a:pPr>
            <a:r>
              <a:rPr lang="en-US" dirty="0">
                <a:solidFill>
                  <a:schemeClr val="bg1"/>
                </a:solidFill>
              </a:rPr>
              <a:t>DENSE-NET(not used yet)</a:t>
            </a:r>
          </a:p>
          <a:p>
            <a:pPr algn="just"/>
            <a:r>
              <a:rPr lang="en-US" dirty="0">
                <a:solidFill>
                  <a:schemeClr val="bg1"/>
                </a:solidFill>
              </a:rPr>
              <a:t>These models are apt for medical image data handling and hence selected</a:t>
            </a:r>
          </a:p>
          <a:p>
            <a:pPr algn="just"/>
            <a:endParaRPr lang="en-US" dirty="0">
              <a:solidFill>
                <a:schemeClr val="bg1"/>
              </a:solidFill>
            </a:endParaRPr>
          </a:p>
          <a:p>
            <a:pPr algn="just"/>
            <a:r>
              <a:rPr lang="en-US" dirty="0">
                <a:solidFill>
                  <a:schemeClr val="bg1"/>
                </a:solidFill>
              </a:rPr>
              <a:t>MODEL IMPLEMENTATION:</a:t>
            </a:r>
          </a:p>
          <a:p>
            <a:pPr marL="285750" indent="-285750" algn="just">
              <a:buFont typeface="Arial" panose="020B0604020202020204" pitchFamily="34" charset="0"/>
              <a:buChar char="•"/>
            </a:pPr>
            <a:r>
              <a:rPr lang="en-US" dirty="0">
                <a:solidFill>
                  <a:schemeClr val="bg1"/>
                </a:solidFill>
              </a:rPr>
              <a:t>Data is split into training and testing and then all the above models are applied</a:t>
            </a:r>
          </a:p>
          <a:p>
            <a:pPr marL="285750" indent="-285750" algn="just">
              <a:buFont typeface="Arial" panose="020B0604020202020204" pitchFamily="34" charset="0"/>
              <a:buChar char="•"/>
            </a:pPr>
            <a:r>
              <a:rPr lang="en-US" dirty="0">
                <a:solidFill>
                  <a:schemeClr val="bg1"/>
                </a:solidFill>
              </a:rPr>
              <a:t>Evaluation is done using testing data</a:t>
            </a:r>
          </a:p>
          <a:p>
            <a:pPr marL="285750" indent="-285750" algn="just">
              <a:buFont typeface="Arial" panose="020B0604020202020204" pitchFamily="34" charset="0"/>
              <a:buChar char="•"/>
            </a:pPr>
            <a:r>
              <a:rPr lang="en-US" dirty="0">
                <a:solidFill>
                  <a:schemeClr val="bg1"/>
                </a:solidFill>
              </a:rPr>
              <a:t>Data prediction is done based on the test data set</a:t>
            </a:r>
          </a:p>
          <a:p>
            <a:pPr marL="285750" indent="-285750" algn="just">
              <a:buFont typeface="Arial" panose="020B0604020202020204" pitchFamily="34" charset="0"/>
              <a:buChar char="•"/>
            </a:pPr>
            <a:r>
              <a:rPr lang="en-US" dirty="0">
                <a:solidFill>
                  <a:schemeClr val="bg1"/>
                </a:solidFill>
              </a:rPr>
              <a:t>Finally results from all the models is analyzed and further optimization techniques are Applied</a:t>
            </a:r>
          </a:p>
          <a:p>
            <a:pPr algn="just"/>
            <a:endParaRPr lang="en-US" dirty="0">
              <a:solidFill>
                <a:schemeClr val="bg1"/>
              </a:solidFill>
            </a:endParaRPr>
          </a:p>
          <a:p>
            <a:pPr algn="just"/>
            <a:r>
              <a:rPr lang="en-US" dirty="0">
                <a:solidFill>
                  <a:schemeClr val="bg1"/>
                </a:solidFill>
              </a:rPr>
              <a:t>OPTIMISATION TECHNIQUES:</a:t>
            </a:r>
          </a:p>
          <a:p>
            <a:pPr marL="285750" indent="-285750" algn="just">
              <a:buFont typeface="Arial" panose="020B0604020202020204" pitchFamily="34" charset="0"/>
              <a:buChar char="•"/>
            </a:pPr>
            <a:r>
              <a:rPr lang="en-US" dirty="0">
                <a:solidFill>
                  <a:schemeClr val="bg1"/>
                </a:solidFill>
              </a:rPr>
              <a:t>Using evolutionary computing and quantum optimization(work in progress)</a:t>
            </a:r>
          </a:p>
          <a:p>
            <a:endParaRPr lang="en-US" dirty="0">
              <a:solidFill>
                <a:schemeClr val="bg1"/>
              </a:solidFill>
            </a:endParaRPr>
          </a:p>
          <a:p>
            <a:endParaRPr lang="en-US" dirty="0">
              <a:solidFill>
                <a:schemeClr val="bg1"/>
              </a:solidFill>
            </a:endParaRPr>
          </a:p>
          <a:p>
            <a:pPr marL="285750" indent="-285750">
              <a:buFont typeface="Wingdings" panose="05000000000000000000" pitchFamily="2" charset="2"/>
              <a:buChar char="q"/>
            </a:pPr>
            <a:endParaRPr lang="en-US" dirty="0">
              <a:solidFill>
                <a:schemeClr val="bg1"/>
              </a:solidFill>
            </a:endParaRPr>
          </a:p>
          <a:p>
            <a:pPr marL="285750" indent="-285750">
              <a:buFont typeface="Wingdings" panose="05000000000000000000" pitchFamily="2" charset="2"/>
              <a:buChar char="q"/>
            </a:pPr>
            <a:endParaRPr lang="en-IN" dirty="0">
              <a:solidFill>
                <a:schemeClr val="bg1"/>
              </a:solidFill>
            </a:endParaRPr>
          </a:p>
        </p:txBody>
      </p:sp>
    </p:spTree>
    <p:extLst>
      <p:ext uri="{BB962C8B-B14F-4D97-AF65-F5344CB8AC3E}">
        <p14:creationId xmlns:p14="http://schemas.microsoft.com/office/powerpoint/2010/main" val="1532394755"/>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2754</TotalTime>
  <Words>1974</Words>
  <Application>Microsoft Office PowerPoint</Application>
  <PresentationFormat>Widescreen</PresentationFormat>
  <Paragraphs>258</Paragraphs>
  <Slides>34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Arial Nova</vt:lpstr>
      <vt:lpstr>Biome</vt:lpstr>
      <vt:lpstr>Biome Light</vt:lpstr>
      <vt:lpstr>Calibri</vt:lpstr>
      <vt:lpstr>MuseoSans</vt:lpstr>
      <vt:lpstr>Nunito</vt:lpstr>
      <vt:lpstr>Segoe UI</vt:lpstr>
      <vt:lpstr>source-code-pro</vt:lpstr>
      <vt:lpstr>Times New Roman</vt:lpstr>
      <vt:lpstr>Wingdings</vt:lpstr>
      <vt:lpstr>Office Theme</vt:lpstr>
      <vt:lpstr>PowerPoint Presentation</vt:lpstr>
      <vt:lpstr>Introduction</vt:lpstr>
      <vt:lpstr>RELATED WORK</vt:lpstr>
      <vt:lpstr>PROBLEM- STATEMENT</vt:lpstr>
      <vt:lpstr>OBJECTIVES</vt:lpstr>
      <vt:lpstr>NOVELTY OF THE WORK</vt:lpstr>
      <vt:lpstr>PROPOSED  METHODOLOGY</vt:lpstr>
      <vt:lpstr>PROPOSED  METHODOLOGY</vt:lpstr>
      <vt:lpstr>PROPOSED  METHODOLOGY</vt:lpstr>
      <vt:lpstr>RESULTS</vt:lpstr>
      <vt:lpstr>RESULTS</vt:lpstr>
      <vt:lpstr>RESULTS</vt:lpstr>
      <vt:lpstr>RESULTS</vt:lpstr>
      <vt:lpstr>RESULTS</vt:lpstr>
      <vt:lpstr>RESULTS </vt:lpstr>
      <vt:lpstr>RESULTS</vt:lpstr>
      <vt:lpstr>RESULTS</vt:lpstr>
      <vt:lpstr>Work after mid-term</vt:lpstr>
      <vt:lpstr>RESULTS:VGG-19</vt:lpstr>
      <vt:lpstr>RESULTS</vt:lpstr>
      <vt:lpstr>RESULTS</vt:lpstr>
      <vt:lpstr>RESULTS</vt:lpstr>
      <vt:lpstr>RESULTS</vt:lpstr>
      <vt:lpstr>RESULTS: DENSE-NET</vt:lpstr>
      <vt:lpstr>RESULTS</vt:lpstr>
      <vt:lpstr>RESULTS</vt:lpstr>
      <vt:lpstr>RESULTS</vt:lpstr>
      <vt:lpstr>RESULTS</vt:lpstr>
      <vt:lpstr>PowerPoint Presentation</vt:lpstr>
      <vt:lpstr>WORK STATUS</vt:lpstr>
      <vt:lpstr>CONCLUSION</vt:lpstr>
      <vt:lpstr>RESEARCH PAPER</vt:lpstr>
      <vt:lpstr>REFERNCES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arshiya zakir hussain</dc:creator>
  <cp:lastModifiedBy>arshiya zakir hussain</cp:lastModifiedBy>
  <cp:revision>21</cp:revision>
  <dcterms:created xsi:type="dcterms:W3CDTF">2023-03-24T04:35:17Z</dcterms:created>
  <dcterms:modified xsi:type="dcterms:W3CDTF">2023-04-21T07:12:15Z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